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 id="2147483658" r:id="rId10"/>
    <p:sldMasterId id="2147483659" r:id="rId11"/>
    <p:sldMasterId id="2147483792" r:id="rId12"/>
  </p:sldMasterIdLst>
  <p:notesMasterIdLst>
    <p:notesMasterId r:id="rId105"/>
  </p:notesMasterIdLst>
  <p:handoutMasterIdLst>
    <p:handoutMasterId r:id="rId106"/>
  </p:handoutMasterIdLst>
  <p:sldIdLst>
    <p:sldId id="321" r:id="rId13"/>
    <p:sldId id="350"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53" r:id="rId42"/>
    <p:sldId id="349" r:id="rId43"/>
    <p:sldId id="258" r:id="rId44"/>
    <p:sldId id="257" r:id="rId45"/>
    <p:sldId id="259" r:id="rId46"/>
    <p:sldId id="260" r:id="rId47"/>
    <p:sldId id="274" r:id="rId48"/>
    <p:sldId id="277" r:id="rId49"/>
    <p:sldId id="261" r:id="rId50"/>
    <p:sldId id="273" r:id="rId51"/>
    <p:sldId id="262" r:id="rId52"/>
    <p:sldId id="263" r:id="rId53"/>
    <p:sldId id="281" r:id="rId54"/>
    <p:sldId id="264" r:id="rId55"/>
    <p:sldId id="280" r:id="rId56"/>
    <p:sldId id="265" r:id="rId57"/>
    <p:sldId id="268" r:id="rId58"/>
    <p:sldId id="266" r:id="rId59"/>
    <p:sldId id="267" r:id="rId60"/>
    <p:sldId id="278" r:id="rId61"/>
    <p:sldId id="270" r:id="rId62"/>
    <p:sldId id="271" r:id="rId63"/>
    <p:sldId id="272" r:id="rId64"/>
    <p:sldId id="275" r:id="rId65"/>
    <p:sldId id="276" r:id="rId66"/>
    <p:sldId id="352" r:id="rId67"/>
    <p:sldId id="320"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 id="300" r:id="rId85"/>
    <p:sldId id="301" r:id="rId86"/>
    <p:sldId id="302" r:id="rId87"/>
    <p:sldId id="303" r:id="rId88"/>
    <p:sldId id="304" r:id="rId89"/>
    <p:sldId id="305" r:id="rId90"/>
    <p:sldId id="306" r:id="rId91"/>
    <p:sldId id="307" r:id="rId92"/>
    <p:sldId id="308" r:id="rId93"/>
    <p:sldId id="309" r:id="rId94"/>
    <p:sldId id="310" r:id="rId95"/>
    <p:sldId id="311" r:id="rId96"/>
    <p:sldId id="312" r:id="rId97"/>
    <p:sldId id="313" r:id="rId98"/>
    <p:sldId id="314" r:id="rId99"/>
    <p:sldId id="315" r:id="rId100"/>
    <p:sldId id="316" r:id="rId101"/>
    <p:sldId id="317" r:id="rId102"/>
    <p:sldId id="318" r:id="rId103"/>
    <p:sldId id="351" r:id="rId104"/>
  </p:sldIdLst>
  <p:sldSz cx="9144000" cy="6858000" type="screen4x3"/>
  <p:notesSz cx="6797675" cy="9929813"/>
  <p:defaultTextStyle>
    <a:defPPr>
      <a:defRPr lang="en-GB"/>
    </a:defPPr>
    <a:lvl1pPr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icrosoft YaHei" charset="-122"/>
        <a:cs typeface="+mn-cs"/>
      </a:defRPr>
    </a:lvl1pPr>
    <a:lvl2pPr marL="742950" indent="-28575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icrosoft YaHei" charset="-122"/>
        <a:cs typeface="+mn-cs"/>
      </a:defRPr>
    </a:lvl2pPr>
    <a:lvl3pPr marL="1143000" indent="-22860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icrosoft YaHei" charset="-122"/>
        <a:cs typeface="+mn-cs"/>
      </a:defRPr>
    </a:lvl3pPr>
    <a:lvl4pPr marL="1600200" indent="-22860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icrosoft YaHei" charset="-122"/>
        <a:cs typeface="+mn-cs"/>
      </a:defRPr>
    </a:lvl4pPr>
    <a:lvl5pPr marL="2057400" indent="-22860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icrosoft YaHei" charset="-122"/>
        <a:cs typeface="+mn-cs"/>
      </a:defRPr>
    </a:lvl5pPr>
    <a:lvl6pPr marL="2286000" algn="l" defTabSz="914400" rtl="0" eaLnBrk="1" latinLnBrk="0" hangingPunct="1">
      <a:defRPr kern="1200">
        <a:solidFill>
          <a:schemeClr val="bg1"/>
        </a:solidFill>
        <a:latin typeface="Arial" charset="0"/>
        <a:ea typeface="Microsoft YaHei" charset="-122"/>
        <a:cs typeface="+mn-cs"/>
      </a:defRPr>
    </a:lvl6pPr>
    <a:lvl7pPr marL="2743200" algn="l" defTabSz="914400" rtl="0" eaLnBrk="1" latinLnBrk="0" hangingPunct="1">
      <a:defRPr kern="1200">
        <a:solidFill>
          <a:schemeClr val="bg1"/>
        </a:solidFill>
        <a:latin typeface="Arial" charset="0"/>
        <a:ea typeface="Microsoft YaHei" charset="-122"/>
        <a:cs typeface="+mn-cs"/>
      </a:defRPr>
    </a:lvl7pPr>
    <a:lvl8pPr marL="3200400" algn="l" defTabSz="914400" rtl="0" eaLnBrk="1" latinLnBrk="0" hangingPunct="1">
      <a:defRPr kern="1200">
        <a:solidFill>
          <a:schemeClr val="bg1"/>
        </a:solidFill>
        <a:latin typeface="Arial" charset="0"/>
        <a:ea typeface="Microsoft YaHei" charset="-122"/>
        <a:cs typeface="+mn-cs"/>
      </a:defRPr>
    </a:lvl8pPr>
    <a:lvl9pPr marL="3657600" algn="l" defTabSz="914400" rtl="0" eaLnBrk="1" latinLnBrk="0" hangingPunct="1">
      <a:defRPr kern="1200">
        <a:solidFill>
          <a:schemeClr val="bg1"/>
        </a:solidFill>
        <a:latin typeface="Arial" charset="0"/>
        <a:ea typeface="Microsoft YaHei"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77" userDrawn="1">
          <p15:clr>
            <a:srgbClr val="A4A3A4"/>
          </p15:clr>
        </p15:guide>
        <p15:guide id="2" pos="21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3077"/>
        <p:guide pos="213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07" Type="http://schemas.openxmlformats.org/officeDocument/2006/relationships/presProps" Target="presProps.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slide" Target="slides/slide90.xml"/><Relationship Id="rId110"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theme" Target="theme/theme1.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7"/>
    </mc:Choice>
    <mc:Fallback>
      <c:style val="27"/>
    </mc:Fallback>
  </mc:AlternateContent>
  <c:chart>
    <c:title>
      <c:tx>
        <c:rich>
          <a:bodyPr/>
          <a:lstStyle/>
          <a:p>
            <a:pPr>
              <a:defRPr/>
            </a:pPr>
            <a:r>
              <a:rPr lang="en-US" sz="1800" dirty="0"/>
              <a:t>Data produced</a:t>
            </a:r>
          </a:p>
        </c:rich>
      </c:tx>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Data produced</c:v>
                </c:pt>
              </c:strCache>
            </c:strRef>
          </c:tx>
          <c:spPr>
            <a:ln>
              <a:solidFill>
                <a:srgbClr val="FF0000"/>
              </a:solidFill>
            </a:ln>
            <a:effectLst>
              <a:outerShdw blurRad="40000" dist="23000" dir="5400000" rotWithShape="0">
                <a:srgbClr val="FF0000">
                  <a:alpha val="35000"/>
                </a:srgbClr>
              </a:outerShdw>
            </a:effectLst>
          </c:spPr>
          <c:dLbls>
            <c:dLbl>
              <c:idx val="0"/>
              <c:layout>
                <c:manualLayout>
                  <c:x val="-7.2768044619422628E-2"/>
                  <c:y val="1.8932038834951471E-2"/>
                </c:manualLayout>
              </c:layout>
              <c:tx>
                <c:rich>
                  <a:bodyPr/>
                  <a:lstStyle/>
                  <a:p>
                    <a:r>
                      <a:rPr lang="en-US" dirty="0"/>
                      <a:t>5B</a:t>
                    </a:r>
                    <a:r>
                      <a:rPr lang="en-US" baseline="0" dirty="0"/>
                      <a:t> GB/2dys</a:t>
                    </a:r>
                    <a:endParaRPr lang="en-US" dirty="0"/>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0-369E-4764-A43F-932436DE4168}"/>
                </c:ext>
              </c:extLst>
            </c:dLbl>
            <c:dLbl>
              <c:idx val="1"/>
              <c:layout>
                <c:manualLayout>
                  <c:x val="-7.8207020997375426E-4"/>
                  <c:y val="-0.12196582830058866"/>
                </c:manualLayout>
              </c:layout>
              <c:tx>
                <c:rich>
                  <a:bodyPr/>
                  <a:lstStyle/>
                  <a:p>
                    <a:r>
                      <a:rPr lang="en-US" dirty="0"/>
                      <a:t>5B</a:t>
                    </a:r>
                    <a:r>
                      <a:rPr lang="en-US" baseline="0" dirty="0"/>
                      <a:t> GB / 10min</a:t>
                    </a:r>
                    <a:endParaRPr lang="en-US" dirty="0"/>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369E-4764-A43F-932436DE4168}"/>
                </c:ext>
              </c:extLst>
            </c:dLbl>
            <c:dLbl>
              <c:idx val="2"/>
              <c:layout>
                <c:manualLayout>
                  <c:x val="0.1016391076115486"/>
                  <c:y val="4.0986927604923236E-2"/>
                </c:manualLayout>
              </c:layout>
              <c:tx>
                <c:rich>
                  <a:bodyPr/>
                  <a:lstStyle/>
                  <a:p>
                    <a:r>
                      <a:rPr lang="en-US"/>
                      <a:t>5B</a:t>
                    </a:r>
                    <a:r>
                      <a:rPr lang="en-US" baseline="0"/>
                      <a:t> GB</a:t>
                    </a:r>
                    <a:endParaRPr lang="en-US" dirty="0"/>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369E-4764-A43F-932436DE4168}"/>
                </c:ext>
              </c:extLst>
            </c:dLbl>
            <c:spPr>
              <a:effectLst>
                <a:outerShdw blurRad="50800" dist="50800" dir="5400000" algn="ctr" rotWithShape="0">
                  <a:srgbClr val="00B050"/>
                </a:outerShdw>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3"/>
                <c:pt idx="0">
                  <c:v>Before 2003</c:v>
                </c:pt>
                <c:pt idx="1">
                  <c:v>In 2011</c:v>
                </c:pt>
                <c:pt idx="2">
                  <c:v>In 2013</c:v>
                </c:pt>
              </c:strCache>
            </c:strRef>
          </c:cat>
          <c:val>
            <c:numRef>
              <c:f>Sheet1!$B$2:$B$5</c:f>
              <c:numCache>
                <c:formatCode>General</c:formatCode>
                <c:ptCount val="4"/>
                <c:pt idx="0">
                  <c:v>120</c:v>
                </c:pt>
                <c:pt idx="1">
                  <c:v>120</c:v>
                </c:pt>
                <c:pt idx="2">
                  <c:v>120</c:v>
                </c:pt>
              </c:numCache>
            </c:numRef>
          </c:val>
          <c:extLst>
            <c:ext xmlns:c16="http://schemas.microsoft.com/office/drawing/2014/chart" uri="{C3380CC4-5D6E-409C-BE32-E72D297353CC}">
              <c16:uniqueId val="{00000003-369E-4764-A43F-932436DE4168}"/>
            </c:ext>
          </c:extLst>
        </c:ser>
        <c:dLbls>
          <c:showLegendKey val="0"/>
          <c:showVal val="0"/>
          <c:showCatName val="0"/>
          <c:showSerName val="0"/>
          <c:showPercent val="1"/>
          <c:showBubbleSize val="0"/>
          <c:showLeaderLines val="1"/>
        </c:dLbls>
      </c:pie3DChart>
    </c:plotArea>
    <c:legend>
      <c:legendPos val="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764" cy="4969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344" y="0"/>
            <a:ext cx="2945764" cy="496915"/>
          </a:xfrm>
          <a:prstGeom prst="rect">
            <a:avLst/>
          </a:prstGeom>
        </p:spPr>
        <p:txBody>
          <a:bodyPr vert="horz" lIns="91440" tIns="45720" rIns="91440" bIns="45720" rtlCol="0"/>
          <a:lstStyle>
            <a:lvl1pPr algn="r">
              <a:defRPr sz="1200"/>
            </a:lvl1pPr>
          </a:lstStyle>
          <a:p>
            <a:fld id="{F488FAA3-79D6-4A7C-ACAC-DB921F091ED7}" type="datetimeFigureOut">
              <a:rPr lang="en-US" smtClean="0"/>
              <a:t>2021-01-13</a:t>
            </a:fld>
            <a:endParaRPr lang="en-US"/>
          </a:p>
        </p:txBody>
      </p:sp>
      <p:sp>
        <p:nvSpPr>
          <p:cNvPr id="4" name="Footer Placeholder 3"/>
          <p:cNvSpPr>
            <a:spLocks noGrp="1"/>
          </p:cNvSpPr>
          <p:nvPr>
            <p:ph type="ftr" sz="quarter" idx="2"/>
          </p:nvPr>
        </p:nvSpPr>
        <p:spPr>
          <a:xfrm>
            <a:off x="1" y="9431203"/>
            <a:ext cx="2945764" cy="49691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344" y="9431203"/>
            <a:ext cx="2945764" cy="496914"/>
          </a:xfrm>
          <a:prstGeom prst="rect">
            <a:avLst/>
          </a:prstGeom>
        </p:spPr>
        <p:txBody>
          <a:bodyPr vert="horz" lIns="91440" tIns="45720" rIns="91440" bIns="45720" rtlCol="0" anchor="b"/>
          <a:lstStyle>
            <a:lvl1pPr algn="r">
              <a:defRPr sz="1200"/>
            </a:lvl1pPr>
          </a:lstStyle>
          <a:p>
            <a:fld id="{71BF0A68-C12C-43B5-933E-944A1E8796A0}" type="slidenum">
              <a:rPr lang="en-US" smtClean="0"/>
              <a:t>‹#›</a:t>
            </a:fld>
            <a:endParaRPr lang="en-US"/>
          </a:p>
        </p:txBody>
      </p:sp>
    </p:spTree>
    <p:extLst>
      <p:ext uri="{BB962C8B-B14F-4D97-AF65-F5344CB8AC3E}">
        <p14:creationId xmlns:p14="http://schemas.microsoft.com/office/powerpoint/2010/main" val="338090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p:cNvSpPr>
            <a:spLocks noGrp="1" noRot="1" noChangeAspect="1" noChangeArrowheads="1"/>
          </p:cNvSpPr>
          <p:nvPr>
            <p:ph type="sldImg"/>
          </p:nvPr>
        </p:nvSpPr>
        <p:spPr bwMode="auto">
          <a:xfrm>
            <a:off x="0" y="754063"/>
            <a:ext cx="0" cy="0"/>
          </a:xfrm>
          <a:prstGeom prst="rect">
            <a:avLst/>
          </a:prstGeom>
          <a:noFill/>
          <a:ln w="9525">
            <a:noFill/>
            <a:round/>
            <a:headEnd/>
            <a:tailEnd/>
          </a:ln>
          <a:effectLst/>
        </p:spPr>
      </p:sp>
      <p:sp>
        <p:nvSpPr>
          <p:cNvPr id="13314" name="Rectangle 2"/>
          <p:cNvSpPr>
            <a:spLocks noGrp="1" noChangeArrowheads="1"/>
          </p:cNvSpPr>
          <p:nvPr>
            <p:ph type="body"/>
          </p:nvPr>
        </p:nvSpPr>
        <p:spPr bwMode="auto">
          <a:xfrm>
            <a:off x="680395" y="4716450"/>
            <a:ext cx="5435319" cy="4467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Tree>
    <p:extLst>
      <p:ext uri="{BB962C8B-B14F-4D97-AF65-F5344CB8AC3E}">
        <p14:creationId xmlns:p14="http://schemas.microsoft.com/office/powerpoint/2010/main" val="318675522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33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p:cNvSpPr txBox="1">
            <a:spLocks noGrp="1" noRot="1" noChangeAspect="1" noChangeArrowheads="1" noTextEdit="1"/>
          </p:cNvSpPr>
          <p:nvPr>
            <p:ph type="sldImg"/>
          </p:nvPr>
        </p:nvSpPr>
        <p:spPr>
          <a:xfrm>
            <a:off x="917575" y="754063"/>
            <a:ext cx="4960938" cy="3722687"/>
          </a:xfrm>
          <a:solidFill>
            <a:srgbClr val="FFFFFF"/>
          </a:solidFill>
          <a:ln>
            <a:solidFill>
              <a:srgbClr val="000000"/>
            </a:solidFill>
            <a:miter lim="800000"/>
          </a:ln>
        </p:spPr>
      </p:sp>
      <p:sp>
        <p:nvSpPr>
          <p:cNvPr id="16387" name="Rectangle 2"/>
          <p:cNvSpPr txBox="1">
            <a:spLocks noGrp="1" noChangeArrowheads="1"/>
          </p:cNvSpPr>
          <p:nvPr>
            <p:ph type="body" idx="1"/>
          </p:nvPr>
        </p:nvSpPr>
        <p:spPr>
          <a:xfrm>
            <a:off x="680395" y="4716449"/>
            <a:ext cx="5436886" cy="4468839"/>
          </a:xfrm>
          <a:noFill/>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
          <p:cNvSpPr txBox="1">
            <a:spLocks noGrp="1" noRot="1" noChangeAspect="1" noChangeArrowheads="1" noTextEdit="1"/>
          </p:cNvSpPr>
          <p:nvPr>
            <p:ph type="sldImg"/>
          </p:nvPr>
        </p:nvSpPr>
        <p:spPr>
          <a:xfrm>
            <a:off x="917575" y="754063"/>
            <a:ext cx="4960938" cy="3722687"/>
          </a:xfrm>
          <a:solidFill>
            <a:srgbClr val="FFFFFF"/>
          </a:solidFill>
          <a:ln>
            <a:solidFill>
              <a:srgbClr val="000000"/>
            </a:solidFill>
            <a:miter lim="800000"/>
          </a:ln>
        </p:spPr>
      </p:sp>
      <p:sp>
        <p:nvSpPr>
          <p:cNvPr id="17411" name="Rectangle 2"/>
          <p:cNvSpPr txBox="1">
            <a:spLocks noGrp="1" noChangeArrowheads="1"/>
          </p:cNvSpPr>
          <p:nvPr>
            <p:ph type="body" idx="1"/>
          </p:nvPr>
        </p:nvSpPr>
        <p:spPr>
          <a:xfrm>
            <a:off x="680395" y="4716449"/>
            <a:ext cx="5436886" cy="4468839"/>
          </a:xfrm>
          <a:noFill/>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a:xfrm>
            <a:off x="917575" y="754063"/>
            <a:ext cx="4960938" cy="37226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7" name="Rectangle 2"/>
          <p:cNvSpPr>
            <a:spLocks noGrp="1" noChangeArrowheads="1"/>
          </p:cNvSpPr>
          <p:nvPr>
            <p:ph type="body" idx="1"/>
          </p:nvPr>
        </p:nvSpPr>
        <p:spPr>
          <a:xfrm>
            <a:off x="680395" y="4716449"/>
            <a:ext cx="5436886" cy="4468839"/>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p:cNvSpPr>
            <a:spLocks noGrp="1" noRot="1" noChangeAspect="1" noChangeArrowheads="1" noTextEdit="1"/>
          </p:cNvSpPr>
          <p:nvPr>
            <p:ph type="sldImg"/>
          </p:nvPr>
        </p:nvSpPr>
        <p:spPr>
          <a:xfrm>
            <a:off x="917575" y="754063"/>
            <a:ext cx="4960938" cy="37226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1" name="Rectangle 2"/>
          <p:cNvSpPr>
            <a:spLocks noGrp="1" noChangeArrowheads="1"/>
          </p:cNvSpPr>
          <p:nvPr>
            <p:ph type="body" idx="1"/>
          </p:nvPr>
        </p:nvSpPr>
        <p:spPr>
          <a:xfrm>
            <a:off x="680395" y="4716449"/>
            <a:ext cx="5436886" cy="4468839"/>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5"/>
          <p:cNvSpPr>
            <a:spLocks noGrp="1" noChangeArrowheads="1"/>
          </p:cNvSpPr>
          <p:nvPr>
            <p:ph type="sldNum" idx="10"/>
          </p:nvPr>
        </p:nvSpPr>
        <p:spPr>
          <a:ln/>
        </p:spPr>
        <p:txBody>
          <a:bodyPr/>
          <a:lstStyle>
            <a:lvl1pPr>
              <a:defRPr/>
            </a:lvl1pPr>
          </a:lstStyle>
          <a:p>
            <a:pPr>
              <a:defRPr/>
            </a:pPr>
            <a:fld id="{1CEE93B3-E1BD-4569-A4C3-97F9887DC024}"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idx="10"/>
          </p:nvPr>
        </p:nvSpPr>
        <p:spPr>
          <a:ln/>
        </p:spPr>
        <p:txBody>
          <a:bodyPr/>
          <a:lstStyle>
            <a:lvl1pPr>
              <a:defRPr/>
            </a:lvl1pPr>
          </a:lstStyle>
          <a:p>
            <a:pPr>
              <a:defRPr/>
            </a:pPr>
            <a:fld id="{EBD72E1A-42B3-43C1-B1CB-3154B99731A5}" type="slidenum">
              <a:rPr lang="en-US" altLang="en-US"/>
              <a:pPr>
                <a:defRPr/>
              </a:pPr>
              <a:t>‹#›</a:t>
            </a:fld>
            <a:endParaRPr lang="en-US"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B6ECD2E3-99F3-4FF8-89BC-9547F4EFD5AE}" type="slidenum">
              <a:rPr lang="en-US" altLang="en-US"/>
              <a:pPr>
                <a:defRPr/>
              </a:pPr>
              <a:t>‹#›</a:t>
            </a:fld>
            <a:endParaRPr lang="en-US"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26AF60D4-CCB1-4DBC-AE49-F5E956F9BEC1}" type="slidenum">
              <a:rPr lang="en-US" altLang="en-US"/>
              <a:pPr>
                <a:defRPr/>
              </a:pPr>
              <a:t>‹#›</a:t>
            </a:fld>
            <a:endParaRPr lang="en-US"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858A78A7-FAFB-467E-B456-81572151AE13}" type="slidenum">
              <a:rPr lang="en-US" altLang="en-US"/>
              <a:pPr>
                <a:defRPr/>
              </a:pPr>
              <a:t>‹#›</a:t>
            </a:fld>
            <a:endParaRPr lang="en-US"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7A075744-9FC1-446B-9003-92C19D5A215C}" type="slidenum">
              <a:rPr lang="en-US" altLang="en-US"/>
              <a:pPr>
                <a:defRPr/>
              </a:pPr>
              <a:t>‹#›</a:t>
            </a:fld>
            <a:endParaRPr lang="en-US"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96D08428-EF0F-4B0C-89E9-E7C320F9EC45}" type="slidenum">
              <a:rPr lang="en-US" altLang="en-US"/>
              <a:pPr>
                <a:defRPr/>
              </a:pPr>
              <a:t>‹#›</a:t>
            </a:fld>
            <a:endParaRPr lang="en-US"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C4A90BA0-DF20-4DD4-8E8C-06CA375AD6CB}" type="slidenum">
              <a:rPr lang="en-US" altLang="en-US"/>
              <a:pPr>
                <a:defRPr/>
              </a:pPr>
              <a:t>‹#›</a:t>
            </a:fld>
            <a:endParaRPr lang="en-US"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0A0BD698-1A59-42D6-9B7F-478324D2F0AD}" type="slidenum">
              <a:rPr lang="en-US" altLang="en-US"/>
              <a:pPr>
                <a:defRPr/>
              </a:pPr>
              <a:t>‹#›</a:t>
            </a:fld>
            <a:endParaRPr lang="en-US"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A0978F8D-C997-4CD7-A716-4E38F0D367F6}" type="slidenum">
              <a:rPr lang="en-US" altLang="en-US"/>
              <a:pPr>
                <a:defRPr/>
              </a:pPr>
              <a:t>‹#›</a:t>
            </a:fld>
            <a:endParaRPr lang="en-US"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1466DAA0-0D11-4443-B1A9-43E0D44EABBD}" type="slidenum">
              <a:rPr lang="en-US" altLang="en-US"/>
              <a:pPr>
                <a:defRPr/>
              </a:pPr>
              <a:t>‹#›</a:t>
            </a:fld>
            <a:endParaRPr lang="en-US"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073AC856-C890-4A31-8952-5983FEA8DDF9}"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idx="10"/>
          </p:nvPr>
        </p:nvSpPr>
        <p:spPr>
          <a:ln/>
        </p:spPr>
        <p:txBody>
          <a:bodyPr/>
          <a:lstStyle>
            <a:lvl1pPr>
              <a:defRPr/>
            </a:lvl1pPr>
          </a:lstStyle>
          <a:p>
            <a:pPr>
              <a:defRPr/>
            </a:pPr>
            <a:fld id="{BB6EBF46-9ECE-4519-AE6C-EB0D44F1016F}" type="slidenum">
              <a:rPr lang="en-US" altLang="en-US"/>
              <a:pPr>
                <a:defRPr/>
              </a:pPr>
              <a:t>‹#›</a:t>
            </a:fld>
            <a:endParaRPr lang="en-US"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D5D5041D-550E-47D6-91D3-611A3490AB69}" type="slidenum">
              <a:rPr lang="en-US" altLang="en-US"/>
              <a:pPr>
                <a:defRPr/>
              </a:pPr>
              <a:t>‹#›</a:t>
            </a:fld>
            <a:endParaRPr lang="en-US"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A0E8901B-238A-4D22-A36D-5A28D571CB60}" type="slidenum">
              <a:rPr lang="en-US" altLang="en-US"/>
              <a:pPr>
                <a:defRPr/>
              </a:pPr>
              <a:t>‹#›</a:t>
            </a:fld>
            <a:endParaRPr lang="en-US"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C755AC6B-30AF-4D29-A952-7D5A72EDD3D4}" type="slidenum">
              <a:rPr lang="en-US" altLang="en-US"/>
              <a:pPr>
                <a:defRPr/>
              </a:pPr>
              <a:t>‹#›</a:t>
            </a:fld>
            <a:endParaRPr lang="en-US"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3FE29163-A63D-4A0D-BEF7-E4441739A6FC}" type="slidenum">
              <a:rPr lang="en-US" altLang="en-US"/>
              <a:pPr>
                <a:defRPr/>
              </a:pPr>
              <a:t>‹#›</a:t>
            </a:fld>
            <a:endParaRPr lang="en-US"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AAF75F88-2FBE-41DD-81F4-EF51937D3FB3}" type="slidenum">
              <a:rPr lang="en-US" altLang="en-US"/>
              <a:pPr>
                <a:defRPr/>
              </a:pPr>
              <a:t>‹#›</a:t>
            </a:fld>
            <a:endParaRPr lang="en-US"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8322FBBC-37B5-4B24-8F02-27CE97AEE167}" type="slidenum">
              <a:rPr lang="en-US" altLang="en-US"/>
              <a:pPr>
                <a:defRPr/>
              </a:pPr>
              <a:t>‹#›</a:t>
            </a:fld>
            <a:endParaRPr lang="en-US"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90AEC4D1-61B2-4CED-A281-605AC89F84B0}" type="slidenum">
              <a:rPr lang="en-US" altLang="en-US"/>
              <a:pPr>
                <a:defRPr/>
              </a:pPr>
              <a:t>‹#›</a:t>
            </a:fld>
            <a:endParaRPr lang="en-US"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3184AA78-BFAB-4172-BF0B-C27B7C1615C0}" type="slidenum">
              <a:rPr lang="en-US" altLang="en-US"/>
              <a:pPr>
                <a:defRPr/>
              </a:pPr>
              <a:t>‹#›</a:t>
            </a:fld>
            <a:endParaRPr lang="en-US"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80F08FA8-3AE8-4123-B8C1-FFFB5721C118}" type="slidenum">
              <a:rPr lang="en-US" altLang="en-US"/>
              <a:pPr>
                <a:defRPr/>
              </a:pPr>
              <a:t>‹#›</a:t>
            </a:fld>
            <a:endParaRPr lang="en-US"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86DEC0B7-2DF7-4838-A31F-323C004616D3}"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02C2D17D-955D-4374-B28D-8E7691D01EB3}" type="slidenum">
              <a:rPr lang="en-US" altLang="en-US"/>
              <a:pPr>
                <a:defRPr/>
              </a:pPr>
              <a:t>‹#›</a:t>
            </a:fld>
            <a:endParaRPr lang="en-US"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CE6460BD-CC56-4026-A22F-76D540252D97}" type="slidenum">
              <a:rPr lang="en-US" altLang="en-US"/>
              <a:pPr>
                <a:defRPr/>
              </a:pPr>
              <a:t>‹#›</a:t>
            </a:fld>
            <a:endParaRPr lang="en-US"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0A71CCE3-23CB-423C-B49A-A28AE8DBFC7B}" type="slidenum">
              <a:rPr lang="en-US" altLang="en-US"/>
              <a:pPr>
                <a:defRPr/>
              </a:pPr>
              <a:t>‹#›</a:t>
            </a:fld>
            <a:endParaRPr lang="en-US"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5"/>
          <p:cNvSpPr>
            <a:spLocks noGrp="1" noChangeArrowheads="1"/>
          </p:cNvSpPr>
          <p:nvPr>
            <p:ph type="sldNum" idx="10"/>
          </p:nvPr>
        </p:nvSpPr>
        <p:spPr>
          <a:ln/>
        </p:spPr>
        <p:txBody>
          <a:bodyPr/>
          <a:lstStyle>
            <a:lvl1pPr>
              <a:defRPr/>
            </a:lvl1pPr>
          </a:lstStyle>
          <a:p>
            <a:pPr>
              <a:defRPr/>
            </a:pPr>
            <a:fld id="{63894DCD-97DB-4A03-8398-C62877D2D8F3}" type="slidenum">
              <a:rPr lang="en-US" altLang="en-US"/>
              <a:pPr>
                <a:defRPr/>
              </a:pPr>
              <a:t>‹#›</a:t>
            </a:fld>
            <a:endParaRPr lang="en-US" altLang="en-US"/>
          </a:p>
        </p:txBody>
      </p:sp>
    </p:spTree>
    <p:extLst>
      <p:ext uri="{BB962C8B-B14F-4D97-AF65-F5344CB8AC3E}">
        <p14:creationId xmlns:p14="http://schemas.microsoft.com/office/powerpoint/2010/main" val="32940345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idx="10"/>
          </p:nvPr>
        </p:nvSpPr>
        <p:spPr>
          <a:ln/>
        </p:spPr>
        <p:txBody>
          <a:bodyPr/>
          <a:lstStyle>
            <a:lvl1pPr>
              <a:defRPr/>
            </a:lvl1pPr>
          </a:lstStyle>
          <a:p>
            <a:pPr>
              <a:defRPr/>
            </a:pPr>
            <a:fld id="{0B1900FC-F2B1-44D9-9143-9A6B11830C75}" type="slidenum">
              <a:rPr lang="en-US" altLang="en-US"/>
              <a:pPr>
                <a:defRPr/>
              </a:pPr>
              <a:t>‹#›</a:t>
            </a:fld>
            <a:endParaRPr lang="en-US" altLang="en-US"/>
          </a:p>
        </p:txBody>
      </p:sp>
    </p:spTree>
    <p:extLst>
      <p:ext uri="{BB962C8B-B14F-4D97-AF65-F5344CB8AC3E}">
        <p14:creationId xmlns:p14="http://schemas.microsoft.com/office/powerpoint/2010/main" val="38765884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p:cNvSpPr>
            <a:spLocks noGrp="1" noChangeArrowheads="1"/>
          </p:cNvSpPr>
          <p:nvPr>
            <p:ph type="sldNum" idx="10"/>
          </p:nvPr>
        </p:nvSpPr>
        <p:spPr>
          <a:ln/>
        </p:spPr>
        <p:txBody>
          <a:bodyPr/>
          <a:lstStyle>
            <a:lvl1pPr>
              <a:defRPr/>
            </a:lvl1pPr>
          </a:lstStyle>
          <a:p>
            <a:pPr>
              <a:defRPr/>
            </a:pPr>
            <a:fld id="{FBD8F7D5-2398-47D5-8970-78073898D7DD}" type="slidenum">
              <a:rPr lang="en-US" altLang="en-US"/>
              <a:pPr>
                <a:defRPr/>
              </a:pPr>
              <a:t>‹#›</a:t>
            </a:fld>
            <a:endParaRPr lang="en-US" altLang="en-US"/>
          </a:p>
        </p:txBody>
      </p:sp>
    </p:spTree>
    <p:extLst>
      <p:ext uri="{BB962C8B-B14F-4D97-AF65-F5344CB8AC3E}">
        <p14:creationId xmlns:p14="http://schemas.microsoft.com/office/powerpoint/2010/main" val="33586248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sldNum" idx="10"/>
          </p:nvPr>
        </p:nvSpPr>
        <p:spPr>
          <a:ln/>
        </p:spPr>
        <p:txBody>
          <a:bodyPr/>
          <a:lstStyle>
            <a:lvl1pPr>
              <a:defRPr/>
            </a:lvl1pPr>
          </a:lstStyle>
          <a:p>
            <a:pPr>
              <a:defRPr/>
            </a:pPr>
            <a:fld id="{DBA5BC3E-F7EE-4664-B118-86FBCC5FF306}" type="slidenum">
              <a:rPr lang="en-US" altLang="en-US"/>
              <a:pPr>
                <a:defRPr/>
              </a:pPr>
              <a:t>‹#›</a:t>
            </a:fld>
            <a:endParaRPr lang="en-US" altLang="en-US"/>
          </a:p>
        </p:txBody>
      </p:sp>
    </p:spTree>
    <p:extLst>
      <p:ext uri="{BB962C8B-B14F-4D97-AF65-F5344CB8AC3E}">
        <p14:creationId xmlns:p14="http://schemas.microsoft.com/office/powerpoint/2010/main" val="23688470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p:cNvSpPr>
            <a:spLocks noGrp="1" noChangeArrowheads="1"/>
          </p:cNvSpPr>
          <p:nvPr>
            <p:ph type="sldNum" idx="10"/>
          </p:nvPr>
        </p:nvSpPr>
        <p:spPr>
          <a:ln/>
        </p:spPr>
        <p:txBody>
          <a:bodyPr/>
          <a:lstStyle>
            <a:lvl1pPr>
              <a:defRPr/>
            </a:lvl1pPr>
          </a:lstStyle>
          <a:p>
            <a:pPr>
              <a:defRPr/>
            </a:pPr>
            <a:fld id="{BA463D8F-3B6A-4AA6-A51A-4319A6CC1674}" type="slidenum">
              <a:rPr lang="en-US" altLang="en-US"/>
              <a:pPr>
                <a:defRPr/>
              </a:pPr>
              <a:t>‹#›</a:t>
            </a:fld>
            <a:endParaRPr lang="en-US" altLang="en-US"/>
          </a:p>
        </p:txBody>
      </p:sp>
    </p:spTree>
    <p:extLst>
      <p:ext uri="{BB962C8B-B14F-4D97-AF65-F5344CB8AC3E}">
        <p14:creationId xmlns:p14="http://schemas.microsoft.com/office/powerpoint/2010/main" val="28209176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p:cNvSpPr>
            <a:spLocks noGrp="1" noChangeArrowheads="1"/>
          </p:cNvSpPr>
          <p:nvPr>
            <p:ph type="sldNum" idx="10"/>
          </p:nvPr>
        </p:nvSpPr>
        <p:spPr>
          <a:ln/>
        </p:spPr>
        <p:txBody>
          <a:bodyPr/>
          <a:lstStyle>
            <a:lvl1pPr>
              <a:defRPr/>
            </a:lvl1pPr>
          </a:lstStyle>
          <a:p>
            <a:pPr>
              <a:defRPr/>
            </a:pPr>
            <a:fld id="{027E42C7-C863-4256-AB81-892935BD5799}" type="slidenum">
              <a:rPr lang="en-US" altLang="en-US"/>
              <a:pPr>
                <a:defRPr/>
              </a:pPr>
              <a:t>‹#›</a:t>
            </a:fld>
            <a:endParaRPr lang="en-US" altLang="en-US"/>
          </a:p>
        </p:txBody>
      </p:sp>
    </p:spTree>
    <p:extLst>
      <p:ext uri="{BB962C8B-B14F-4D97-AF65-F5344CB8AC3E}">
        <p14:creationId xmlns:p14="http://schemas.microsoft.com/office/powerpoint/2010/main" val="307418121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sldNum" idx="10"/>
          </p:nvPr>
        </p:nvSpPr>
        <p:spPr>
          <a:ln/>
        </p:spPr>
        <p:txBody>
          <a:bodyPr/>
          <a:lstStyle>
            <a:lvl1pPr>
              <a:defRPr/>
            </a:lvl1pPr>
          </a:lstStyle>
          <a:p>
            <a:pPr>
              <a:defRPr/>
            </a:pPr>
            <a:fld id="{E5D7CF91-1DC1-4641-A5FD-852A26F7354C}" type="slidenum">
              <a:rPr lang="en-US" altLang="en-US"/>
              <a:pPr>
                <a:defRPr/>
              </a:pPr>
              <a:t>‹#›</a:t>
            </a:fld>
            <a:endParaRPr lang="en-US" altLang="en-US"/>
          </a:p>
        </p:txBody>
      </p:sp>
    </p:spTree>
    <p:extLst>
      <p:ext uri="{BB962C8B-B14F-4D97-AF65-F5344CB8AC3E}">
        <p14:creationId xmlns:p14="http://schemas.microsoft.com/office/powerpoint/2010/main" val="21799248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idx="10"/>
          </p:nvPr>
        </p:nvSpPr>
        <p:spPr>
          <a:ln/>
        </p:spPr>
        <p:txBody>
          <a:bodyPr/>
          <a:lstStyle>
            <a:lvl1pPr>
              <a:defRPr/>
            </a:lvl1pPr>
          </a:lstStyle>
          <a:p>
            <a:pPr>
              <a:defRPr/>
            </a:pPr>
            <a:fld id="{10E2D9ED-6BA9-4141-8814-AFAEAC31EE74}" type="slidenum">
              <a:rPr lang="en-US" altLang="en-US"/>
              <a:pPr>
                <a:defRPr/>
              </a:pPr>
              <a:t>‹#›</a:t>
            </a:fld>
            <a:endParaRPr lang="en-US" altLang="en-US"/>
          </a:p>
        </p:txBody>
      </p:sp>
    </p:spTree>
    <p:extLst>
      <p:ext uri="{BB962C8B-B14F-4D97-AF65-F5344CB8AC3E}">
        <p14:creationId xmlns:p14="http://schemas.microsoft.com/office/powerpoint/2010/main" val="4148788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E18740ED-E9A2-49EB-A1D9-930196545B92}" type="slidenum">
              <a:rPr lang="en-US" altLang="en-US"/>
              <a:pPr>
                <a:defRPr/>
              </a:pPr>
              <a:t>‹#›</a:t>
            </a:fld>
            <a:endParaRPr lang="en-US"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idx="10"/>
          </p:nvPr>
        </p:nvSpPr>
        <p:spPr>
          <a:ln/>
        </p:spPr>
        <p:txBody>
          <a:bodyPr/>
          <a:lstStyle>
            <a:lvl1pPr>
              <a:defRPr/>
            </a:lvl1pPr>
          </a:lstStyle>
          <a:p>
            <a:pPr>
              <a:defRPr/>
            </a:pPr>
            <a:fld id="{544CF7D9-3081-435C-897C-C6022BB0AB03}" type="slidenum">
              <a:rPr lang="en-US" altLang="en-US"/>
              <a:pPr>
                <a:defRPr/>
              </a:pPr>
              <a:t>‹#›</a:t>
            </a:fld>
            <a:endParaRPr lang="en-US" altLang="en-US"/>
          </a:p>
        </p:txBody>
      </p:sp>
    </p:spTree>
    <p:extLst>
      <p:ext uri="{BB962C8B-B14F-4D97-AF65-F5344CB8AC3E}">
        <p14:creationId xmlns:p14="http://schemas.microsoft.com/office/powerpoint/2010/main" val="36111295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idx="10"/>
          </p:nvPr>
        </p:nvSpPr>
        <p:spPr>
          <a:ln/>
        </p:spPr>
        <p:txBody>
          <a:bodyPr/>
          <a:lstStyle>
            <a:lvl1pPr>
              <a:defRPr/>
            </a:lvl1pPr>
          </a:lstStyle>
          <a:p>
            <a:pPr>
              <a:defRPr/>
            </a:pPr>
            <a:fld id="{7C8B2EEA-6F5F-4AB7-8CD8-1F1A3B1E00DD}" type="slidenum">
              <a:rPr lang="en-US" altLang="en-US"/>
              <a:pPr>
                <a:defRPr/>
              </a:pPr>
              <a:t>‹#›</a:t>
            </a:fld>
            <a:endParaRPr lang="en-US" altLang="en-US"/>
          </a:p>
        </p:txBody>
      </p:sp>
    </p:spTree>
    <p:extLst>
      <p:ext uri="{BB962C8B-B14F-4D97-AF65-F5344CB8AC3E}">
        <p14:creationId xmlns:p14="http://schemas.microsoft.com/office/powerpoint/2010/main" val="337390475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idx="10"/>
          </p:nvPr>
        </p:nvSpPr>
        <p:spPr>
          <a:ln/>
        </p:spPr>
        <p:txBody>
          <a:bodyPr/>
          <a:lstStyle>
            <a:lvl1pPr>
              <a:defRPr/>
            </a:lvl1pPr>
          </a:lstStyle>
          <a:p>
            <a:pPr>
              <a:defRPr/>
            </a:pPr>
            <a:fld id="{86699EEC-DBC9-4A96-AE43-3D0BD0F7B87C}" type="slidenum">
              <a:rPr lang="en-US" altLang="en-US"/>
              <a:pPr>
                <a:defRPr/>
              </a:pPr>
              <a:t>‹#›</a:t>
            </a:fld>
            <a:endParaRPr lang="en-US" altLang="en-US"/>
          </a:p>
        </p:txBody>
      </p:sp>
    </p:spTree>
    <p:extLst>
      <p:ext uri="{BB962C8B-B14F-4D97-AF65-F5344CB8AC3E}">
        <p14:creationId xmlns:p14="http://schemas.microsoft.com/office/powerpoint/2010/main" val="284252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57752A85-6C65-41C7-921C-D6D56C25D650}"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4685B37B-E48E-4D79-ADAC-852D02F0402E}"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ACEE8429-5331-41D4-9D49-6793E4D6F798}"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C7B1E736-9E81-46C7-8268-D61676AAE4D8}"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CFEE42B7-59F5-4C93-896F-9955FDAF3EEA}" type="slidenum">
              <a:rPr lang="en-US" altLang="en-US"/>
              <a:pPr>
                <a:defRPr/>
              </a:pPr>
              <a:t>‹#›</a:t>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1C98BBA3-5AC0-4C22-9F90-0209778D3D07}"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p:cNvSpPr>
            <a:spLocks noGrp="1" noChangeArrowheads="1"/>
          </p:cNvSpPr>
          <p:nvPr>
            <p:ph type="sldNum" idx="10"/>
          </p:nvPr>
        </p:nvSpPr>
        <p:spPr>
          <a:ln/>
        </p:spPr>
        <p:txBody>
          <a:bodyPr/>
          <a:lstStyle>
            <a:lvl1pPr>
              <a:defRPr/>
            </a:lvl1pPr>
          </a:lstStyle>
          <a:p>
            <a:pPr>
              <a:defRPr/>
            </a:pPr>
            <a:fld id="{D297423D-D407-45BB-BA72-3B9888490BA4}" type="slidenum">
              <a:rPr lang="en-US" altLang="en-US"/>
              <a:pPr>
                <a:defRPr/>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46CB8A9E-A17F-40FB-B526-6D45EAF30381}" type="slidenum">
              <a:rPr lang="en-US" altLang="en-US"/>
              <a:pPr>
                <a:defRPr/>
              </a:pPr>
              <a:t>‹#›</a:t>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CA1C8E35-C77A-444D-A6FE-2050E7151A06}" type="slidenum">
              <a:rPr lang="en-US" altLang="en-US"/>
              <a:pPr>
                <a:defRPr/>
              </a:pPr>
              <a:t>‹#›</a:t>
            </a:fld>
            <a:endParaRPr lang="en-U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75331DE8-8D35-4CB6-88D9-848131FC05CE}" type="slidenum">
              <a:rPr lang="en-US" altLang="en-US"/>
              <a:pPr>
                <a:defRPr/>
              </a:pPr>
              <a:t>‹#›</a:t>
            </a:fld>
            <a:endParaRPr lang="en-US"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856CDC83-4B8A-40CB-91D2-2FDCD3552E3E}" type="slidenum">
              <a:rPr lang="en-US" altLang="en-US"/>
              <a:pPr>
                <a:defRPr/>
              </a:pPr>
              <a:t>‹#›</a:t>
            </a:fld>
            <a:endParaRPr lang="en-US"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6A14894C-1E08-481A-9340-52F1DF30B6CA}" type="slidenum">
              <a:rPr lang="en-US" altLang="en-US"/>
              <a:pPr>
                <a:defRPr/>
              </a:pPr>
              <a:t>‹#›</a:t>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3CE092D7-9C31-44D4-830A-6B28D94D56EC}" type="slidenum">
              <a:rPr lang="en-US" altLang="en-US"/>
              <a:pPr>
                <a:defRPr/>
              </a:pPr>
              <a:t>‹#›</a:t>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199CFDE6-6F66-4F63-A087-793696112F03}" type="slidenum">
              <a:rPr lang="en-US" altLang="en-US"/>
              <a:pPr>
                <a:defRPr/>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D6E264AF-B09E-4679-95B2-4AAE67027746}" type="slidenum">
              <a:rPr lang="en-US" altLang="en-US"/>
              <a:pPr>
                <a:defRPr/>
              </a:pPr>
              <a:t>‹#›</a:t>
            </a:fld>
            <a:endParaRPr lang="en-US"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CA40537E-C82F-4D40-874E-CAFEF91B7E90}" type="slidenum">
              <a:rPr lang="en-US" altLang="en-US"/>
              <a:pPr>
                <a:defRPr/>
              </a:pPr>
              <a:t>‹#›</a:t>
            </a:fld>
            <a:endParaRPr lang="en-US"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652AA671-3A13-4133-9678-9638EC474540}"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p:cNvSpPr>
            <a:spLocks noGrp="1" noChangeArrowheads="1"/>
          </p:cNvSpPr>
          <p:nvPr>
            <p:ph type="sldNum" idx="10"/>
          </p:nvPr>
        </p:nvSpPr>
        <p:spPr>
          <a:ln/>
        </p:spPr>
        <p:txBody>
          <a:bodyPr/>
          <a:lstStyle>
            <a:lvl1pPr>
              <a:defRPr/>
            </a:lvl1pPr>
          </a:lstStyle>
          <a:p>
            <a:pPr>
              <a:defRPr/>
            </a:pPr>
            <a:fld id="{D3C7AAD3-D6D1-451B-A9FF-71B2457D50B8}" type="slidenum">
              <a:rPr lang="en-US" altLang="en-US"/>
              <a:pPr>
                <a:defRPr/>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F146DC0E-CDFB-4AC9-A639-AE436FFA5721}" type="slidenum">
              <a:rPr lang="en-US" altLang="en-US"/>
              <a:pPr>
                <a:defRPr/>
              </a:pPr>
              <a:t>‹#›</a:t>
            </a:fld>
            <a:endParaRPr lang="en-US"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69ACA114-E87C-4E49-9483-E2F6BC7AB058}" type="slidenum">
              <a:rPr lang="en-US" altLang="en-US"/>
              <a:pPr>
                <a:defRPr/>
              </a:pPr>
              <a:t>‹#›</a:t>
            </a:fld>
            <a:endParaRPr lang="en-US"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B1C4C80D-01F6-4D31-B09D-7EEC06CEA4B2}" type="slidenum">
              <a:rPr lang="en-US" altLang="en-US"/>
              <a:pPr>
                <a:defRPr/>
              </a:pPr>
              <a:t>‹#›</a:t>
            </a:fld>
            <a:endParaRPr lang="en-US"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E3F49FAC-239A-4291-B98D-67EEB846F8B3}" type="slidenum">
              <a:rPr lang="en-US" altLang="en-US"/>
              <a:pPr>
                <a:defRPr/>
              </a:pPr>
              <a:t>‹#›</a:t>
            </a:fld>
            <a:endParaRPr lang="en-US"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A53DFF73-89E7-4CE0-AE94-519729FADD59}" type="slidenum">
              <a:rPr lang="en-US" altLang="en-US"/>
              <a:pPr>
                <a:defRPr/>
              </a:pPr>
              <a:t>‹#›</a:t>
            </a:fld>
            <a:endParaRPr lang="en-US"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F07B4BFA-4417-4565-949D-A3C04E8E7258}" type="slidenum">
              <a:rPr lang="en-US" altLang="en-US"/>
              <a:pPr>
                <a:defRPr/>
              </a:pPr>
              <a:t>‹#›</a:t>
            </a:fld>
            <a:endParaRPr lang="en-US"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4F3BD299-2A8B-4F5E-B53F-E38ED7FE1762}" type="slidenum">
              <a:rPr lang="en-US" altLang="en-US"/>
              <a:pPr>
                <a:defRPr/>
              </a:pPr>
              <a:t>‹#›</a:t>
            </a:fld>
            <a:endParaRPr lang="en-US"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D2937076-68FA-48D4-BDA0-EC41E7F45F77}" type="slidenum">
              <a:rPr lang="en-US" altLang="en-US"/>
              <a:pPr>
                <a:defRPr/>
              </a:pPr>
              <a:t>‹#›</a:t>
            </a:fld>
            <a:endParaRPr lang="en-US"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5EB94F65-AF53-4C92-BFEF-31C6E86DC305}" type="slidenum">
              <a:rPr lang="en-US" altLang="en-US"/>
              <a:pPr>
                <a:defRPr/>
              </a:pPr>
              <a:t>‹#›</a:t>
            </a:fld>
            <a:endParaRPr lang="en-US"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CC04770C-13A1-4CC0-A20D-76F43EBC645B}"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p:cNvSpPr>
            <a:spLocks noGrp="1" noChangeArrowheads="1"/>
          </p:cNvSpPr>
          <p:nvPr>
            <p:ph type="sldNum" idx="10"/>
          </p:nvPr>
        </p:nvSpPr>
        <p:spPr>
          <a:ln/>
        </p:spPr>
        <p:txBody>
          <a:bodyPr/>
          <a:lstStyle>
            <a:lvl1pPr>
              <a:defRPr/>
            </a:lvl1pPr>
          </a:lstStyle>
          <a:p>
            <a:pPr>
              <a:defRPr/>
            </a:pPr>
            <a:fld id="{9416B9C2-BC14-4F8C-BB00-D5018004F0B9}" type="slidenum">
              <a:rPr lang="en-US" altLang="en-US"/>
              <a:pPr>
                <a:defRPr/>
              </a:pPr>
              <a:t>‹#›</a:t>
            </a:fld>
            <a:endParaRPr lang="en-US"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9C2361F4-09AA-475A-9776-15B694D471A0}" type="slidenum">
              <a:rPr lang="en-US" altLang="en-US"/>
              <a:pPr>
                <a:defRPr/>
              </a:pPr>
              <a:t>‹#›</a:t>
            </a:fld>
            <a:endParaRPr lang="en-US"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567273D8-BA10-4F9E-B97B-55CB0572938A}" type="slidenum">
              <a:rPr lang="en-US" altLang="en-US"/>
              <a:pPr>
                <a:defRPr/>
              </a:pPr>
              <a:t>‹#›</a:t>
            </a:fld>
            <a:endParaRPr lang="en-US"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B4F02C18-53FE-43FB-A0DD-9571F39C45A8}" type="slidenum">
              <a:rPr lang="en-US" altLang="en-US"/>
              <a:pPr>
                <a:defRPr/>
              </a:pPr>
              <a:t>‹#›</a:t>
            </a:fld>
            <a:endParaRPr lang="en-US"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BC06B5C9-CAF7-4F99-937D-D851830F519A}" type="slidenum">
              <a:rPr lang="en-US" altLang="en-US"/>
              <a:pPr>
                <a:defRPr/>
              </a:pPr>
              <a:t>‹#›</a:t>
            </a:fld>
            <a:endParaRPr lang="en-US"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DFFE612F-D1D2-454A-AD81-48DD9CE7CB17}" type="slidenum">
              <a:rPr lang="en-US" altLang="en-US"/>
              <a:pPr>
                <a:defRPr/>
              </a:pPr>
              <a:t>‹#›</a:t>
            </a:fld>
            <a:endParaRPr lang="en-US"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8819B7C5-8907-457E-A2D8-32B94BB8D1BC}" type="slidenum">
              <a:rPr lang="en-US" altLang="en-US"/>
              <a:pPr>
                <a:defRPr/>
              </a:pPr>
              <a:t>‹#›</a:t>
            </a:fld>
            <a:endParaRPr lang="en-US"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1B1D4B7B-762F-43AB-8A84-AF76EA318EF2}" type="slidenum">
              <a:rPr lang="en-US" altLang="en-US"/>
              <a:pPr>
                <a:defRPr/>
              </a:pPr>
              <a:t>‹#›</a:t>
            </a:fld>
            <a:endParaRPr lang="en-US"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D3D6BFE0-4264-4CC3-A540-CC0D545D26CD}" type="slidenum">
              <a:rPr lang="en-US" altLang="en-US"/>
              <a:pPr>
                <a:defRPr/>
              </a:pPr>
              <a:t>‹#›</a:t>
            </a:fld>
            <a:endParaRPr lang="en-US"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AE1A361F-57C4-46EF-A41A-3BB0FE9A11FA}" type="slidenum">
              <a:rPr lang="en-US" altLang="en-US"/>
              <a:pPr>
                <a:defRPr/>
              </a:pPr>
              <a:t>‹#›</a:t>
            </a:fld>
            <a:endParaRPr lang="en-US"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79169089-2097-44CB-9B40-74D0B32ADDB1}"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p:cNvSpPr>
            <a:spLocks noGrp="1" noChangeArrowheads="1"/>
          </p:cNvSpPr>
          <p:nvPr>
            <p:ph type="sldNum" idx="10"/>
          </p:nvPr>
        </p:nvSpPr>
        <p:spPr>
          <a:ln/>
        </p:spPr>
        <p:txBody>
          <a:bodyPr/>
          <a:lstStyle>
            <a:lvl1pPr>
              <a:defRPr/>
            </a:lvl1pPr>
          </a:lstStyle>
          <a:p>
            <a:pPr>
              <a:defRPr/>
            </a:pPr>
            <a:fld id="{1D4E8351-9E95-40C2-AF61-86CD2CD1EEE4}" type="slidenum">
              <a:rPr lang="en-US" altLang="en-US"/>
              <a:pPr>
                <a:defRPr/>
              </a:pPr>
              <a:t>‹#›</a:t>
            </a:fld>
            <a:endParaRPr lang="en-US"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0E5EAA1A-0830-4980-8ECD-43AA26AB62AE}" type="slidenum">
              <a:rPr lang="en-US" altLang="en-US"/>
              <a:pPr>
                <a:defRPr/>
              </a:pPr>
              <a:t>‹#›</a:t>
            </a:fld>
            <a:endParaRPr lang="en-US"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A1E20064-538E-4AFE-8002-C95EC0757370}" type="slidenum">
              <a:rPr lang="en-US" altLang="en-US"/>
              <a:pPr>
                <a:defRPr/>
              </a:pPr>
              <a:t>‹#›</a:t>
            </a:fld>
            <a:endParaRPr lang="en-US"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E43989CA-4CAC-41C2-AD1F-26E48D60EE2A}" type="slidenum">
              <a:rPr lang="en-US" altLang="en-US"/>
              <a:pPr>
                <a:defRPr/>
              </a:pPr>
              <a:t>‹#›</a:t>
            </a:fld>
            <a:endParaRPr lang="en-US"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35D71C85-36ED-4AE2-9383-4B286867B458}" type="slidenum">
              <a:rPr lang="en-US" altLang="en-US"/>
              <a:pPr>
                <a:defRPr/>
              </a:pPr>
              <a:t>‹#›</a:t>
            </a:fld>
            <a:endParaRPr lang="en-US"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8F2F3CF0-ED2F-4603-A548-4B9B69EB0782}" type="slidenum">
              <a:rPr lang="en-US" altLang="en-US"/>
              <a:pPr>
                <a:defRPr/>
              </a:pPr>
              <a:t>‹#›</a:t>
            </a:fld>
            <a:endParaRPr lang="en-US"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F0EB1CDF-9125-45DB-9A10-1545463117F6}" type="slidenum">
              <a:rPr lang="en-US" altLang="en-US"/>
              <a:pPr>
                <a:defRPr/>
              </a:pPr>
              <a:t>‹#›</a:t>
            </a:fld>
            <a:endParaRPr lang="en-US"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EECCBA97-D136-4BF6-9C1F-ADD3DE5E8256}" type="slidenum">
              <a:rPr lang="en-US" altLang="en-US"/>
              <a:pPr>
                <a:defRPr/>
              </a:pPr>
              <a:t>‹#›</a:t>
            </a:fld>
            <a:endParaRPr lang="en-US"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F1326EA1-74BD-41B6-96A1-55D8B01F21F0}" type="slidenum">
              <a:rPr lang="en-US" altLang="en-US"/>
              <a:pPr>
                <a:defRPr/>
              </a:pPr>
              <a:t>‹#›</a:t>
            </a:fld>
            <a:endParaRPr lang="en-US"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BED48CBE-5DFB-41F1-BB00-F6B55DACCC19}" type="slidenum">
              <a:rPr lang="en-US" altLang="en-US"/>
              <a:pPr>
                <a:defRPr/>
              </a:pPr>
              <a:t>‹#›</a:t>
            </a:fld>
            <a:endParaRPr lang="en-US"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52C10875-FD68-4177-8CB9-4B8C9ADA0AAD}"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p:cNvSpPr>
            <a:spLocks noGrp="1" noChangeArrowheads="1"/>
          </p:cNvSpPr>
          <p:nvPr>
            <p:ph type="sldNum" idx="10"/>
          </p:nvPr>
        </p:nvSpPr>
        <p:spPr>
          <a:ln/>
        </p:spPr>
        <p:txBody>
          <a:bodyPr/>
          <a:lstStyle>
            <a:lvl1pPr>
              <a:defRPr/>
            </a:lvl1pPr>
          </a:lstStyle>
          <a:p>
            <a:pPr>
              <a:defRPr/>
            </a:pPr>
            <a:fld id="{2733E317-C9D3-40C5-AFE9-A8A48D2BD568}" type="slidenum">
              <a:rPr lang="en-US" altLang="en-US"/>
              <a:pPr>
                <a:defRPr/>
              </a:pPr>
              <a:t>‹#›</a:t>
            </a:fld>
            <a:endParaRPr lang="en-US"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D1B6180F-8B13-472F-A64A-7B3A5BD2CD29}" type="slidenum">
              <a:rPr lang="en-US" altLang="en-US"/>
              <a:pPr>
                <a:defRPr/>
              </a:pPr>
              <a:t>‹#›</a:t>
            </a:fld>
            <a:endParaRPr lang="en-US"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C66E60F4-EEF5-4564-BED4-51BE7B62AE16}" type="slidenum">
              <a:rPr lang="en-US" altLang="en-US"/>
              <a:pPr>
                <a:defRPr/>
              </a:pPr>
              <a:t>‹#›</a:t>
            </a:fld>
            <a:endParaRPr lang="en-US"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26CEDB57-A055-467B-AF5B-91D173F41E27}" type="slidenum">
              <a:rPr lang="en-US" altLang="en-US"/>
              <a:pPr>
                <a:defRPr/>
              </a:pPr>
              <a:t>‹#›</a:t>
            </a:fld>
            <a:endParaRPr lang="en-US"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C956C74D-4812-4EAD-96C3-43CB374B04B8}" type="slidenum">
              <a:rPr lang="en-US" altLang="en-US"/>
              <a:pPr>
                <a:defRPr/>
              </a:pPr>
              <a:t>‹#›</a:t>
            </a:fld>
            <a:endParaRPr lang="en-US"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CBCA591E-5CE0-4FF7-BB6D-091ADABC16E1}" type="slidenum">
              <a:rPr lang="en-US" altLang="en-US"/>
              <a:pPr>
                <a:defRPr/>
              </a:pPr>
              <a:t>‹#›</a:t>
            </a:fld>
            <a:endParaRPr lang="en-US"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AD0DFDAF-8E0F-4FBD-AD95-D504F7EDFC33}" type="slidenum">
              <a:rPr lang="en-US" altLang="en-US"/>
              <a:pPr>
                <a:defRPr/>
              </a:pPr>
              <a:t>‹#›</a:t>
            </a:fld>
            <a:endParaRPr lang="en-US"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02855A36-F635-47A2-8136-3E0190AF410F}" type="slidenum">
              <a:rPr lang="en-US" altLang="en-US"/>
              <a:pPr>
                <a:defRPr/>
              </a:pPr>
              <a:t>‹#›</a:t>
            </a:fld>
            <a:endParaRPr lang="en-US"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sldNum" idx="10"/>
          </p:nvPr>
        </p:nvSpPr>
        <p:spPr>
          <a:ln/>
        </p:spPr>
        <p:txBody>
          <a:bodyPr/>
          <a:lstStyle>
            <a:lvl1pPr>
              <a:defRPr/>
            </a:lvl1pPr>
          </a:lstStyle>
          <a:p>
            <a:pPr>
              <a:defRPr/>
            </a:pPr>
            <a:fld id="{54233919-9BF5-4A9B-B81B-78EE451FCF34}" type="slidenum">
              <a:rPr lang="en-US" altLang="en-US"/>
              <a:pPr>
                <a:defRPr/>
              </a:pPr>
              <a:t>‹#›</a:t>
            </a:fld>
            <a:endParaRPr lang="en-US"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5D123241-1F95-4856-A9AD-25CB73152C28}" type="slidenum">
              <a:rPr lang="en-US" altLang="en-US"/>
              <a:pPr>
                <a:defRPr/>
              </a:pPr>
              <a:t>‹#›</a:t>
            </a:fld>
            <a:endParaRPr lang="en-US"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idx="10"/>
          </p:nvPr>
        </p:nvSpPr>
        <p:spPr>
          <a:ln/>
        </p:spPr>
        <p:txBody>
          <a:bodyPr/>
          <a:lstStyle>
            <a:lvl1pPr>
              <a:defRPr/>
            </a:lvl1pPr>
          </a:lstStyle>
          <a:p>
            <a:pPr>
              <a:defRPr/>
            </a:pPr>
            <a:fld id="{DBD446B6-163D-4EEA-BD44-E9459ABA9B8C}"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sldNum" idx="10"/>
          </p:nvPr>
        </p:nvSpPr>
        <p:spPr>
          <a:ln/>
        </p:spPr>
        <p:txBody>
          <a:bodyPr/>
          <a:lstStyle>
            <a:lvl1pPr>
              <a:defRPr/>
            </a:lvl1pPr>
          </a:lstStyle>
          <a:p>
            <a:pPr>
              <a:defRPr/>
            </a:pPr>
            <a:fld id="{23927DAE-7FE1-496D-B865-96B19C50033B}" type="slidenum">
              <a:rPr lang="en-US" altLang="en-US"/>
              <a:pPr>
                <a:defRPr/>
              </a:pPr>
              <a:t>‹#›</a:t>
            </a:fld>
            <a:endParaRPr lang="en-US"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idx="10"/>
          </p:nvPr>
        </p:nvSpPr>
        <p:spPr>
          <a:ln/>
        </p:spPr>
        <p:txBody>
          <a:bodyPr/>
          <a:lstStyle>
            <a:lvl1pPr>
              <a:defRPr/>
            </a:lvl1pPr>
          </a:lstStyle>
          <a:p>
            <a:pPr>
              <a:defRPr/>
            </a:pPr>
            <a:fld id="{8B2F9082-C12E-47CC-99BE-F8EFA8C3D2E7}" type="slidenum">
              <a:rPr lang="en-US" altLang="en-US"/>
              <a:pPr>
                <a:defRPr/>
              </a:pPr>
              <a:t>‹#›</a:t>
            </a:fld>
            <a:endParaRPr lang="en-US"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idx="10"/>
          </p:nvPr>
        </p:nvSpPr>
        <p:spPr>
          <a:ln/>
        </p:spPr>
        <p:txBody>
          <a:bodyPr/>
          <a:lstStyle>
            <a:lvl1pPr>
              <a:defRPr/>
            </a:lvl1pPr>
          </a:lstStyle>
          <a:p>
            <a:pPr>
              <a:defRPr/>
            </a:pPr>
            <a:fld id="{18743FA9-46A0-4CE7-AA40-9EED122A1483}" type="slidenum">
              <a:rPr lang="en-US" altLang="en-US"/>
              <a:pPr>
                <a:defRPr/>
              </a:pPr>
              <a:t>‹#›</a:t>
            </a:fld>
            <a:endParaRPr lang="en-US"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idx="10"/>
          </p:nvPr>
        </p:nvSpPr>
        <p:spPr>
          <a:ln/>
        </p:spPr>
        <p:txBody>
          <a:bodyPr/>
          <a:lstStyle>
            <a:lvl1pPr>
              <a:defRPr/>
            </a:lvl1pPr>
          </a:lstStyle>
          <a:p>
            <a:pPr>
              <a:defRPr/>
            </a:pPr>
            <a:fld id="{D9037922-39E1-4CC3-83BB-CC0A5346753B}" type="slidenum">
              <a:rPr lang="en-US" altLang="en-US"/>
              <a:pPr>
                <a:defRPr/>
              </a:pPr>
              <a:t>‹#›</a:t>
            </a:fld>
            <a:endParaRPr lang="en-US"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idx="10"/>
          </p:nvPr>
        </p:nvSpPr>
        <p:spPr>
          <a:ln/>
        </p:spPr>
        <p:txBody>
          <a:bodyPr/>
          <a:lstStyle>
            <a:lvl1pPr>
              <a:defRPr/>
            </a:lvl1pPr>
          </a:lstStyle>
          <a:p>
            <a:pPr>
              <a:defRPr/>
            </a:pPr>
            <a:fld id="{61ABED0B-7631-4869-AA9D-2FB1F50E3BB9}" type="slidenum">
              <a:rPr lang="en-US" altLang="en-US"/>
              <a:pPr>
                <a:defRPr/>
              </a:pPr>
              <a:t>‹#›</a:t>
            </a:fld>
            <a:endParaRPr lang="en-US"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D8D46869-B595-4208-BD36-A684168F7C6C}" type="slidenum">
              <a:rPr lang="en-US" altLang="en-US"/>
              <a:pPr>
                <a:defRPr/>
              </a:pPr>
              <a:t>‹#›</a:t>
            </a:fld>
            <a:endParaRPr lang="en-US"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idx="10"/>
          </p:nvPr>
        </p:nvSpPr>
        <p:spPr>
          <a:ln/>
        </p:spPr>
        <p:txBody>
          <a:bodyPr/>
          <a:lstStyle>
            <a:lvl1pPr>
              <a:defRPr/>
            </a:lvl1pPr>
          </a:lstStyle>
          <a:p>
            <a:pPr>
              <a:defRPr/>
            </a:pPr>
            <a:fld id="{F45C1048-FBA6-44CB-B28F-05282D5C5EBB}" type="slidenum">
              <a:rPr lang="en-US" altLang="en-US"/>
              <a:pPr>
                <a:defRPr/>
              </a:pPr>
              <a:t>‹#›</a:t>
            </a:fld>
            <a:endParaRPr lang="en-US"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1CFC51E6-3E00-40F3-8C5F-113E818ED3B3}" type="slidenum">
              <a:rPr lang="en-US" altLang="en-US"/>
              <a:pPr>
                <a:defRPr/>
              </a:pPr>
              <a:t>‹#›</a:t>
            </a:fld>
            <a:endParaRPr lang="en-US"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idx="10"/>
          </p:nvPr>
        </p:nvSpPr>
        <p:spPr>
          <a:ln/>
        </p:spPr>
        <p:txBody>
          <a:bodyPr/>
          <a:lstStyle>
            <a:lvl1pPr>
              <a:defRPr/>
            </a:lvl1pPr>
          </a:lstStyle>
          <a:p>
            <a:pPr>
              <a:defRPr/>
            </a:pPr>
            <a:fld id="{6EFE9E60-6CA2-4F2B-AD13-7A8105F1F509}" type="slidenum">
              <a:rPr lang="en-US" altLang="en-US"/>
              <a:pPr>
                <a:defRPr/>
              </a:pPr>
              <a:t>‹#›</a:t>
            </a:fld>
            <a:endParaRPr lang="en-US"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dt" idx="10"/>
          </p:nvPr>
        </p:nvSpPr>
        <p:spPr>
          <a:ln/>
        </p:spPr>
        <p:txBody>
          <a:bodyPr/>
          <a:lstStyle>
            <a:lvl1pPr>
              <a:defRPr/>
            </a:lvl1pPr>
          </a:lstStyle>
          <a:p>
            <a:pPr>
              <a:defRPr/>
            </a:pPr>
            <a:fld id="{6262280B-424F-4628-A22A-29F151A3D680}"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3AF747B6-C2A4-4FC5-9246-5C8D01BE381B}" type="slidenum">
              <a:rPr lang="en-US" altLang="en-US"/>
              <a:pPr>
                <a:defRPr/>
              </a:pPr>
              <a:t>‹#›</a:t>
            </a:fld>
            <a:endParaRPr lang="en-US"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fld id="{1B1C99C8-A274-44D3-9B51-9117AC22DACE}"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BAFD7448-24BB-40C2-AFE4-EC75A232D008}"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idx="10"/>
          </p:nvPr>
        </p:nvSpPr>
        <p:spPr>
          <a:ln/>
        </p:spPr>
        <p:txBody>
          <a:bodyPr/>
          <a:lstStyle>
            <a:lvl1pPr>
              <a:defRPr/>
            </a:lvl1pPr>
          </a:lstStyle>
          <a:p>
            <a:pPr>
              <a:defRPr/>
            </a:pPr>
            <a:fld id="{7BE29B5B-8A95-410C-94A9-0C50EE4F9A57}" type="slidenum">
              <a:rPr lang="en-US" altLang="en-US"/>
              <a:pPr>
                <a:defRPr/>
              </a:pPr>
              <a:t>‹#›</a:t>
            </a:fld>
            <a:endParaRPr lang="en-US"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idx="10"/>
          </p:nvPr>
        </p:nvSpPr>
        <p:spPr>
          <a:ln/>
        </p:spPr>
        <p:txBody>
          <a:bodyPr/>
          <a:lstStyle>
            <a:lvl1pPr>
              <a:defRPr/>
            </a:lvl1pPr>
          </a:lstStyle>
          <a:p>
            <a:pPr>
              <a:defRPr/>
            </a:pPr>
            <a:fld id="{F83AE6D8-7CF6-4EE1-A413-90784D3CDCC4}"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04542F80-E5A5-4B4B-B26A-196AE6C1266A}" type="slidenum">
              <a:rPr lang="en-US" altLang="en-US"/>
              <a:pPr>
                <a:defRPr/>
              </a:pPr>
              <a:t>‹#›</a:t>
            </a:fld>
            <a:endParaRPr lang="en-US"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idx="10"/>
          </p:nvPr>
        </p:nvSpPr>
        <p:spPr>
          <a:ln/>
        </p:spPr>
        <p:txBody>
          <a:bodyPr/>
          <a:lstStyle>
            <a:lvl1pPr>
              <a:defRPr/>
            </a:lvl1pPr>
          </a:lstStyle>
          <a:p>
            <a:pPr>
              <a:defRPr/>
            </a:pPr>
            <a:fld id="{DC7DDA0E-C2E0-40F1-BE69-583D55B86176}" type="datetime5">
              <a:rPr lang="en-US" altLang="en-US" smtClean="0"/>
              <a:t>21-Jan-13</a:t>
            </a:fld>
            <a:endParaRPr lang="en-US" altLang="en-US"/>
          </a:p>
        </p:txBody>
      </p:sp>
      <p:sp>
        <p:nvSpPr>
          <p:cNvPr id="6"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7" name="Rectangle 11"/>
          <p:cNvSpPr>
            <a:spLocks noGrp="1" noChangeArrowheads="1"/>
          </p:cNvSpPr>
          <p:nvPr>
            <p:ph type="sldNum" idx="12"/>
          </p:nvPr>
        </p:nvSpPr>
        <p:spPr>
          <a:ln/>
        </p:spPr>
        <p:txBody>
          <a:bodyPr/>
          <a:lstStyle>
            <a:lvl1pPr>
              <a:defRPr/>
            </a:lvl1pPr>
          </a:lstStyle>
          <a:p>
            <a:pPr>
              <a:defRPr/>
            </a:pPr>
            <a:fld id="{40E6848F-67AD-45ED-B396-F096463B96AF}" type="slidenum">
              <a:rPr lang="en-US" altLang="en-US"/>
              <a:pPr>
                <a:defRPr/>
              </a:pPr>
              <a:t>‹#›</a:t>
            </a:fld>
            <a:endParaRPr lang="en-US"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idx="10"/>
          </p:nvPr>
        </p:nvSpPr>
        <p:spPr>
          <a:ln/>
        </p:spPr>
        <p:txBody>
          <a:bodyPr/>
          <a:lstStyle>
            <a:lvl1pPr>
              <a:defRPr/>
            </a:lvl1pPr>
          </a:lstStyle>
          <a:p>
            <a:pPr>
              <a:defRPr/>
            </a:pPr>
            <a:fld id="{A54658D7-64B7-42F7-AFAB-38EF6CC2F939}" type="datetime5">
              <a:rPr lang="en-US" altLang="en-US" smtClean="0"/>
              <a:t>21-Jan-13</a:t>
            </a:fld>
            <a:endParaRPr lang="en-US" altLang="en-US"/>
          </a:p>
        </p:txBody>
      </p:sp>
      <p:sp>
        <p:nvSpPr>
          <p:cNvPr id="8"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9" name="Rectangle 11"/>
          <p:cNvSpPr>
            <a:spLocks noGrp="1" noChangeArrowheads="1"/>
          </p:cNvSpPr>
          <p:nvPr>
            <p:ph type="sldNum" idx="12"/>
          </p:nvPr>
        </p:nvSpPr>
        <p:spPr>
          <a:ln/>
        </p:spPr>
        <p:txBody>
          <a:bodyPr/>
          <a:lstStyle>
            <a:lvl1pPr>
              <a:defRPr/>
            </a:lvl1pPr>
          </a:lstStyle>
          <a:p>
            <a:pPr>
              <a:defRPr/>
            </a:pPr>
            <a:fld id="{3C790F90-47C7-4D1D-AB98-3AB5AEF1A5EA}" type="slidenum">
              <a:rPr lang="en-US" altLang="en-US"/>
              <a:pPr>
                <a:defRPr/>
              </a:pPr>
              <a:t>‹#›</a:t>
            </a:fld>
            <a:endParaRPr lang="en-US"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idx="10"/>
          </p:nvPr>
        </p:nvSpPr>
        <p:spPr>
          <a:ln/>
        </p:spPr>
        <p:txBody>
          <a:bodyPr/>
          <a:lstStyle>
            <a:lvl1pPr>
              <a:defRPr/>
            </a:lvl1pPr>
          </a:lstStyle>
          <a:p>
            <a:pPr>
              <a:defRPr/>
            </a:pPr>
            <a:fld id="{F8257EF5-C3CF-43F8-BD6E-E670EED94EC6}" type="datetime5">
              <a:rPr lang="en-US" altLang="en-US" smtClean="0"/>
              <a:t>21-Jan-13</a:t>
            </a:fld>
            <a:endParaRPr lang="en-US" altLang="en-US"/>
          </a:p>
        </p:txBody>
      </p:sp>
      <p:sp>
        <p:nvSpPr>
          <p:cNvPr id="4"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5" name="Rectangle 11"/>
          <p:cNvSpPr>
            <a:spLocks noGrp="1" noChangeArrowheads="1"/>
          </p:cNvSpPr>
          <p:nvPr>
            <p:ph type="sldNum" idx="12"/>
          </p:nvPr>
        </p:nvSpPr>
        <p:spPr>
          <a:ln/>
        </p:spPr>
        <p:txBody>
          <a:bodyPr/>
          <a:lstStyle>
            <a:lvl1pPr>
              <a:defRPr/>
            </a:lvl1pPr>
          </a:lstStyle>
          <a:p>
            <a:pPr>
              <a:defRPr/>
            </a:pPr>
            <a:fld id="{C6A8AE81-A9E4-4D15-A25B-8453AF3A5EF0}" type="slidenum">
              <a:rPr lang="en-US" altLang="en-US"/>
              <a:pPr>
                <a:defRPr/>
              </a:pPr>
              <a:t>‹#›</a:t>
            </a:fld>
            <a:endParaRPr lang="en-US"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idx="10"/>
          </p:nvPr>
        </p:nvSpPr>
        <p:spPr>
          <a:ln/>
        </p:spPr>
        <p:txBody>
          <a:bodyPr/>
          <a:lstStyle>
            <a:lvl1pPr>
              <a:defRPr/>
            </a:lvl1pPr>
          </a:lstStyle>
          <a:p>
            <a:pPr>
              <a:defRPr/>
            </a:pPr>
            <a:fld id="{E4E98B8C-1732-44CC-9532-DCF834A3FD7B}" type="datetime5">
              <a:rPr lang="en-US" altLang="en-US" smtClean="0"/>
              <a:t>21-Jan-13</a:t>
            </a:fld>
            <a:endParaRPr lang="en-US" altLang="en-US"/>
          </a:p>
        </p:txBody>
      </p:sp>
      <p:sp>
        <p:nvSpPr>
          <p:cNvPr id="3"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4" name="Rectangle 11"/>
          <p:cNvSpPr>
            <a:spLocks noGrp="1" noChangeArrowheads="1"/>
          </p:cNvSpPr>
          <p:nvPr>
            <p:ph type="sldNum" idx="12"/>
          </p:nvPr>
        </p:nvSpPr>
        <p:spPr>
          <a:ln/>
        </p:spPr>
        <p:txBody>
          <a:bodyPr/>
          <a:lstStyle>
            <a:lvl1pPr>
              <a:defRPr/>
            </a:lvl1pPr>
          </a:lstStyle>
          <a:p>
            <a:pPr>
              <a:defRPr/>
            </a:pPr>
            <a:fld id="{57141DFA-515F-4158-928D-68EB92C7A194}" type="slidenum">
              <a:rPr lang="en-US" altLang="en-US"/>
              <a:pPr>
                <a:defRPr/>
              </a:pPr>
              <a:t>‹#›</a:t>
            </a:fld>
            <a:endParaRPr lang="en-US"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fld id="{F2B3DFE4-6DE6-4467-B82C-3578AD2F779C}" type="datetime5">
              <a:rPr lang="en-US" altLang="en-US" smtClean="0"/>
              <a:t>21-Jan-13</a:t>
            </a:fld>
            <a:endParaRPr lang="en-US" altLang="en-US"/>
          </a:p>
        </p:txBody>
      </p:sp>
      <p:sp>
        <p:nvSpPr>
          <p:cNvPr id="6"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7" name="Rectangle 11"/>
          <p:cNvSpPr>
            <a:spLocks noGrp="1" noChangeArrowheads="1"/>
          </p:cNvSpPr>
          <p:nvPr>
            <p:ph type="sldNum" idx="12"/>
          </p:nvPr>
        </p:nvSpPr>
        <p:spPr>
          <a:ln/>
        </p:spPr>
        <p:txBody>
          <a:bodyPr/>
          <a:lstStyle>
            <a:lvl1pPr>
              <a:defRPr/>
            </a:lvl1pPr>
          </a:lstStyle>
          <a:p>
            <a:pPr>
              <a:defRPr/>
            </a:pPr>
            <a:fld id="{76B27CA5-E523-4FF6-99AC-53B61F970439}" type="slidenum">
              <a:rPr lang="en-US" altLang="en-US"/>
              <a:pPr>
                <a:defRPr/>
              </a:pPr>
              <a:t>‹#›</a:t>
            </a:fld>
            <a:endParaRPr lang="en-US"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fld id="{9D03A64A-7EC4-44E1-9B39-19CE88DD405E}" type="datetime5">
              <a:rPr lang="en-US" altLang="en-US" smtClean="0"/>
              <a:t>21-Jan-13</a:t>
            </a:fld>
            <a:endParaRPr lang="en-US" altLang="en-US"/>
          </a:p>
        </p:txBody>
      </p:sp>
      <p:sp>
        <p:nvSpPr>
          <p:cNvPr id="6"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7" name="Rectangle 11"/>
          <p:cNvSpPr>
            <a:spLocks noGrp="1" noChangeArrowheads="1"/>
          </p:cNvSpPr>
          <p:nvPr>
            <p:ph type="sldNum" idx="12"/>
          </p:nvPr>
        </p:nvSpPr>
        <p:spPr>
          <a:ln/>
        </p:spPr>
        <p:txBody>
          <a:bodyPr/>
          <a:lstStyle>
            <a:lvl1pPr>
              <a:defRPr/>
            </a:lvl1pPr>
          </a:lstStyle>
          <a:p>
            <a:pPr>
              <a:defRPr/>
            </a:pPr>
            <a:fld id="{4CB70366-5F6F-4401-B420-6B2993CE1034}" type="slidenum">
              <a:rPr lang="en-US" altLang="en-US"/>
              <a:pPr>
                <a:defRPr/>
              </a:pPr>
              <a:t>‹#›</a:t>
            </a:fld>
            <a:endParaRPr lang="en-US"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fld id="{648DA105-A9A2-4C89-940B-32D0AEDC9CE0}"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B2C5595A-EE03-4A08-8C20-179FA7901E4B}" type="slidenum">
              <a:rPr lang="en-US" altLang="en-US"/>
              <a:pPr>
                <a:defRPr/>
              </a:pPr>
              <a:t>‹#›</a:t>
            </a:fld>
            <a:endParaRPr lang="en-US"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fld id="{E09EDCED-3279-4098-838D-F796A9DED753}"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2CF1357B-237B-497C-8AD5-95961BF3185D}" type="slidenum">
              <a:rPr lang="en-US" altLang="en-US"/>
              <a:pPr>
                <a:defRPr/>
              </a:pPr>
              <a:t>‹#›</a:t>
            </a:fld>
            <a:endParaRPr lang="en-US"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9"/>
          <p:cNvSpPr>
            <a:spLocks noGrp="1" noChangeArrowheads="1"/>
          </p:cNvSpPr>
          <p:nvPr>
            <p:ph type="dt" idx="10"/>
          </p:nvPr>
        </p:nvSpPr>
        <p:spPr>
          <a:ln/>
        </p:spPr>
        <p:txBody>
          <a:bodyPr/>
          <a:lstStyle>
            <a:lvl1pPr>
              <a:defRPr/>
            </a:lvl1pPr>
          </a:lstStyle>
          <a:p>
            <a:pPr>
              <a:defRPr/>
            </a:pPr>
            <a:fld id="{9C8B8CE9-E0A6-4AD8-8379-0400434B362C}"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3C42137A-579A-44AB-B6C1-B9F07A9968CA}"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p:cNvSpPr>
            <a:spLocks noGrp="1" noChangeArrowheads="1"/>
          </p:cNvSpPr>
          <p:nvPr>
            <p:ph type="sldNum" idx="10"/>
          </p:nvPr>
        </p:nvSpPr>
        <p:spPr>
          <a:ln/>
        </p:spPr>
        <p:txBody>
          <a:bodyPr/>
          <a:lstStyle>
            <a:lvl1pPr>
              <a:defRPr/>
            </a:lvl1pPr>
          </a:lstStyle>
          <a:p>
            <a:pPr>
              <a:defRPr/>
            </a:pPr>
            <a:fld id="{8431E999-B012-4725-B693-3B422F7B5D64}" type="slidenum">
              <a:rPr lang="en-US" altLang="en-US"/>
              <a:pPr>
                <a:defRPr/>
              </a:pPr>
              <a:t>‹#›</a:t>
            </a:fld>
            <a:endParaRPr lang="en-US"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fld id="{AE4953F6-A7B7-4E59-B08C-81BB76F071F7}"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C4CD4313-4A22-4AAC-841E-A83F9A3BDACD}" type="slidenum">
              <a:rPr lang="en-US" altLang="en-US"/>
              <a:pPr>
                <a:defRPr/>
              </a:pPr>
              <a:t>‹#›</a:t>
            </a:fld>
            <a:endParaRPr lang="en-US"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idx="10"/>
          </p:nvPr>
        </p:nvSpPr>
        <p:spPr>
          <a:ln/>
        </p:spPr>
        <p:txBody>
          <a:bodyPr/>
          <a:lstStyle>
            <a:lvl1pPr>
              <a:defRPr/>
            </a:lvl1pPr>
          </a:lstStyle>
          <a:p>
            <a:pPr>
              <a:defRPr/>
            </a:pPr>
            <a:fld id="{A3E0D2EC-B004-47F2-84A3-E64F875C6F94}"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5BBD8BF4-DCA1-42EF-8D42-EB66B5DB12AD}" type="slidenum">
              <a:rPr lang="en-US" altLang="en-US"/>
              <a:pPr>
                <a:defRPr/>
              </a:pPr>
              <a:t>‹#›</a:t>
            </a:fld>
            <a:endParaRPr lang="en-US"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7013"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900113"/>
            <a:ext cx="4038600" cy="52466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idx="10"/>
          </p:nvPr>
        </p:nvSpPr>
        <p:spPr>
          <a:ln/>
        </p:spPr>
        <p:txBody>
          <a:bodyPr/>
          <a:lstStyle>
            <a:lvl1pPr>
              <a:defRPr/>
            </a:lvl1pPr>
          </a:lstStyle>
          <a:p>
            <a:pPr>
              <a:defRPr/>
            </a:pPr>
            <a:fld id="{B9DBA217-16DC-49EA-A386-74E35999B7FF}" type="datetime5">
              <a:rPr lang="en-US" altLang="en-US" smtClean="0"/>
              <a:t>21-Jan-13</a:t>
            </a:fld>
            <a:endParaRPr lang="en-US" altLang="en-US"/>
          </a:p>
        </p:txBody>
      </p:sp>
      <p:sp>
        <p:nvSpPr>
          <p:cNvPr id="6"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7" name="Rectangle 11"/>
          <p:cNvSpPr>
            <a:spLocks noGrp="1" noChangeArrowheads="1"/>
          </p:cNvSpPr>
          <p:nvPr>
            <p:ph type="sldNum" idx="12"/>
          </p:nvPr>
        </p:nvSpPr>
        <p:spPr>
          <a:ln/>
        </p:spPr>
        <p:txBody>
          <a:bodyPr/>
          <a:lstStyle>
            <a:lvl1pPr>
              <a:defRPr/>
            </a:lvl1pPr>
          </a:lstStyle>
          <a:p>
            <a:pPr>
              <a:defRPr/>
            </a:pPr>
            <a:fld id="{020D06F0-0480-4F0E-9DAC-F5FD8949CE05}" type="slidenum">
              <a:rPr lang="en-US" altLang="en-US"/>
              <a:pPr>
                <a:defRPr/>
              </a:pPr>
              <a:t>‹#›</a:t>
            </a:fld>
            <a:endParaRPr lang="en-US"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idx="10"/>
          </p:nvPr>
        </p:nvSpPr>
        <p:spPr>
          <a:ln/>
        </p:spPr>
        <p:txBody>
          <a:bodyPr/>
          <a:lstStyle>
            <a:lvl1pPr>
              <a:defRPr/>
            </a:lvl1pPr>
          </a:lstStyle>
          <a:p>
            <a:pPr>
              <a:defRPr/>
            </a:pPr>
            <a:fld id="{544E6F97-FF43-47AB-B04D-6460CF1DBD81}" type="datetime5">
              <a:rPr lang="en-US" altLang="en-US" smtClean="0"/>
              <a:t>21-Jan-13</a:t>
            </a:fld>
            <a:endParaRPr lang="en-US" altLang="en-US"/>
          </a:p>
        </p:txBody>
      </p:sp>
      <p:sp>
        <p:nvSpPr>
          <p:cNvPr id="8"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9" name="Rectangle 11"/>
          <p:cNvSpPr>
            <a:spLocks noGrp="1" noChangeArrowheads="1"/>
          </p:cNvSpPr>
          <p:nvPr>
            <p:ph type="sldNum" idx="12"/>
          </p:nvPr>
        </p:nvSpPr>
        <p:spPr>
          <a:ln/>
        </p:spPr>
        <p:txBody>
          <a:bodyPr/>
          <a:lstStyle>
            <a:lvl1pPr>
              <a:defRPr/>
            </a:lvl1pPr>
          </a:lstStyle>
          <a:p>
            <a:pPr>
              <a:defRPr/>
            </a:pPr>
            <a:fld id="{7B8025FB-5033-452B-A2B7-11E841FB93B5}" type="slidenum">
              <a:rPr lang="en-US" altLang="en-US"/>
              <a:pPr>
                <a:defRPr/>
              </a:pPr>
              <a:t>‹#›</a:t>
            </a:fld>
            <a:endParaRPr lang="en-US"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idx="10"/>
          </p:nvPr>
        </p:nvSpPr>
        <p:spPr>
          <a:ln/>
        </p:spPr>
        <p:txBody>
          <a:bodyPr/>
          <a:lstStyle>
            <a:lvl1pPr>
              <a:defRPr/>
            </a:lvl1pPr>
          </a:lstStyle>
          <a:p>
            <a:pPr>
              <a:defRPr/>
            </a:pPr>
            <a:fld id="{343551B4-F7CC-4995-9DDC-4CD77665D520}" type="datetime5">
              <a:rPr lang="en-US" altLang="en-US" smtClean="0"/>
              <a:t>21-Jan-13</a:t>
            </a:fld>
            <a:endParaRPr lang="en-US" altLang="en-US"/>
          </a:p>
        </p:txBody>
      </p:sp>
      <p:sp>
        <p:nvSpPr>
          <p:cNvPr id="4"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5" name="Rectangle 11"/>
          <p:cNvSpPr>
            <a:spLocks noGrp="1" noChangeArrowheads="1"/>
          </p:cNvSpPr>
          <p:nvPr>
            <p:ph type="sldNum" idx="12"/>
          </p:nvPr>
        </p:nvSpPr>
        <p:spPr>
          <a:ln/>
        </p:spPr>
        <p:txBody>
          <a:bodyPr/>
          <a:lstStyle>
            <a:lvl1pPr>
              <a:defRPr/>
            </a:lvl1pPr>
          </a:lstStyle>
          <a:p>
            <a:pPr>
              <a:defRPr/>
            </a:pPr>
            <a:fld id="{9056571E-EE55-440C-B604-D48651B2D3C4}" type="slidenum">
              <a:rPr lang="en-US" altLang="en-US"/>
              <a:pPr>
                <a:defRPr/>
              </a:pPr>
              <a:t>‹#›</a:t>
            </a:fld>
            <a:endParaRPr lang="en-US"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idx="10"/>
          </p:nvPr>
        </p:nvSpPr>
        <p:spPr>
          <a:ln/>
        </p:spPr>
        <p:txBody>
          <a:bodyPr/>
          <a:lstStyle>
            <a:lvl1pPr>
              <a:defRPr/>
            </a:lvl1pPr>
          </a:lstStyle>
          <a:p>
            <a:pPr>
              <a:defRPr/>
            </a:pPr>
            <a:fld id="{2DAF3296-C29A-4263-BA7C-15234EBE9FAE}" type="datetime5">
              <a:rPr lang="en-US" altLang="en-US" smtClean="0"/>
              <a:t>21-Jan-13</a:t>
            </a:fld>
            <a:endParaRPr lang="en-US" altLang="en-US"/>
          </a:p>
        </p:txBody>
      </p:sp>
      <p:sp>
        <p:nvSpPr>
          <p:cNvPr id="3"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4" name="Rectangle 11"/>
          <p:cNvSpPr>
            <a:spLocks noGrp="1" noChangeArrowheads="1"/>
          </p:cNvSpPr>
          <p:nvPr>
            <p:ph type="sldNum" idx="12"/>
          </p:nvPr>
        </p:nvSpPr>
        <p:spPr>
          <a:ln/>
        </p:spPr>
        <p:txBody>
          <a:bodyPr/>
          <a:lstStyle>
            <a:lvl1pPr>
              <a:defRPr/>
            </a:lvl1pPr>
          </a:lstStyle>
          <a:p>
            <a:pPr>
              <a:defRPr/>
            </a:pPr>
            <a:fld id="{F8E0F9D2-35EC-440F-9AFF-D4DFA9839636}" type="slidenum">
              <a:rPr lang="en-US" altLang="en-US"/>
              <a:pPr>
                <a:defRPr/>
              </a:pPr>
              <a:t>‹#›</a:t>
            </a:fld>
            <a:endParaRPr lang="en-US"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fld id="{EB9CFDB4-087E-4D72-B326-EA9F16902ADF}" type="datetime5">
              <a:rPr lang="en-US" altLang="en-US" smtClean="0"/>
              <a:t>21-Jan-13</a:t>
            </a:fld>
            <a:endParaRPr lang="en-US" altLang="en-US"/>
          </a:p>
        </p:txBody>
      </p:sp>
      <p:sp>
        <p:nvSpPr>
          <p:cNvPr id="6"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7" name="Rectangle 11"/>
          <p:cNvSpPr>
            <a:spLocks noGrp="1" noChangeArrowheads="1"/>
          </p:cNvSpPr>
          <p:nvPr>
            <p:ph type="sldNum" idx="12"/>
          </p:nvPr>
        </p:nvSpPr>
        <p:spPr>
          <a:ln/>
        </p:spPr>
        <p:txBody>
          <a:bodyPr/>
          <a:lstStyle>
            <a:lvl1pPr>
              <a:defRPr/>
            </a:lvl1pPr>
          </a:lstStyle>
          <a:p>
            <a:pPr>
              <a:defRPr/>
            </a:pPr>
            <a:fld id="{F394A1F5-4C21-4C7C-8EE0-1099DE47F955}" type="slidenum">
              <a:rPr lang="en-US" altLang="en-US"/>
              <a:pPr>
                <a:defRPr/>
              </a:pPr>
              <a:t>‹#›</a:t>
            </a:fld>
            <a:endParaRPr lang="en-US"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fld id="{5212BB88-4F64-4C1B-9217-CA0E9EA703DD}" type="datetime5">
              <a:rPr lang="en-US" altLang="en-US" smtClean="0"/>
              <a:t>21-Jan-13</a:t>
            </a:fld>
            <a:endParaRPr lang="en-US" altLang="en-US"/>
          </a:p>
        </p:txBody>
      </p:sp>
      <p:sp>
        <p:nvSpPr>
          <p:cNvPr id="6"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7" name="Rectangle 11"/>
          <p:cNvSpPr>
            <a:spLocks noGrp="1" noChangeArrowheads="1"/>
          </p:cNvSpPr>
          <p:nvPr>
            <p:ph type="sldNum" idx="12"/>
          </p:nvPr>
        </p:nvSpPr>
        <p:spPr>
          <a:ln/>
        </p:spPr>
        <p:txBody>
          <a:bodyPr/>
          <a:lstStyle>
            <a:lvl1pPr>
              <a:defRPr/>
            </a:lvl1pPr>
          </a:lstStyle>
          <a:p>
            <a:pPr>
              <a:defRPr/>
            </a:pPr>
            <a:fld id="{78E5CC90-BB1D-46C3-962C-987433B79BC3}" type="slidenum">
              <a:rPr lang="en-US" altLang="en-US"/>
              <a:pPr>
                <a:defRPr/>
              </a:pPr>
              <a:t>‹#›</a:t>
            </a:fld>
            <a:endParaRPr lang="en-US"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fld id="{84CA05C4-CC75-4DDE-837D-364BA9658F48}"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951589F9-DB21-4664-BEF5-C8E99EDDC06C}" type="slidenum">
              <a:rPr lang="en-US" altLang="en-US"/>
              <a:pPr>
                <a:defRPr/>
              </a:pPr>
              <a:t>‹#›</a:t>
            </a:fld>
            <a:endParaRPr lang="en-US"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95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0813"/>
            <a:ext cx="6019800" cy="5995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fld id="{8A914718-E82E-4181-882B-AD6649524831}" type="datetime5">
              <a:rPr lang="en-US" altLang="en-US" smtClean="0"/>
              <a:t>21-Jan-13</a:t>
            </a:fld>
            <a:endParaRPr lang="en-US" altLang="en-US"/>
          </a:p>
        </p:txBody>
      </p:sp>
      <p:sp>
        <p:nvSpPr>
          <p:cNvPr id="5" name="Rectangle 10"/>
          <p:cNvSpPr>
            <a:spLocks noGrp="1" noChangeArrowheads="1"/>
          </p:cNvSpPr>
          <p:nvPr>
            <p:ph type="ftr" idx="11"/>
          </p:nvPr>
        </p:nvSpPr>
        <p:spPr>
          <a:ln/>
        </p:spPr>
        <p:txBody>
          <a:bodyPr/>
          <a:lstStyle>
            <a:lvl1pPr>
              <a:defRPr/>
            </a:lvl1pPr>
          </a:lstStyle>
          <a:p>
            <a:pPr>
              <a:defRPr/>
            </a:pPr>
            <a:r>
              <a:rPr lang="en-US" altLang="en-US"/>
              <a:t>HU - IOT- Informatics</a:t>
            </a:r>
          </a:p>
        </p:txBody>
      </p:sp>
      <p:sp>
        <p:nvSpPr>
          <p:cNvPr id="6" name="Rectangle 11"/>
          <p:cNvSpPr>
            <a:spLocks noGrp="1" noChangeArrowheads="1"/>
          </p:cNvSpPr>
          <p:nvPr>
            <p:ph type="sldNum" idx="12"/>
          </p:nvPr>
        </p:nvSpPr>
        <p:spPr>
          <a:ln/>
        </p:spPr>
        <p:txBody>
          <a:bodyPr/>
          <a:lstStyle>
            <a:lvl1pPr>
              <a:defRPr/>
            </a:lvl1pPr>
          </a:lstStyle>
          <a:p>
            <a:pPr>
              <a:defRPr/>
            </a:pPr>
            <a:fld id="{00CD945A-A33D-471D-B71A-8DB1EE0BEAB3}"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oleObject" Target="../embeddings/oleObject10.bin"/><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2.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oleObject" Target="../embeddings/oleObject11.bin"/><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2.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oleObject" Target="../embeddings/oleObject12.bin"/><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2.png"/><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oleObject" Target="../embeddings/oleObject2.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oleObject" Target="../embeddings/oleObject3.bin"/><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oleObject" Target="../embeddings/oleObject4.bin"/><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oleObject" Target="../embeddings/oleObject5.bin"/><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6.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oleObject" Target="../embeddings/oleObject7.bin"/><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2.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oleObject" Target="../embeddings/oleObject8.bin"/><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2.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oleObject" Target="../embeddings/oleObject9.bin"/><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2.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2051"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2052"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2053"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2054"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2055"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2056" name="Freeform 7"/>
          <p:cNvSpPr>
            <a:spLocks noChangeArrowheads="1"/>
          </p:cNvSpPr>
          <p:nvPr/>
        </p:nvSpPr>
        <p:spPr bwMode="auto">
          <a:xfrm>
            <a:off x="25400" y="3784600"/>
            <a:ext cx="9118600" cy="2928938"/>
          </a:xfrm>
          <a:custGeom>
            <a:avLst/>
            <a:gdLst>
              <a:gd name="T0" fmla="*/ 0 w 5776"/>
              <a:gd name="T1" fmla="*/ 2147483647 h 1845"/>
              <a:gd name="T2" fmla="*/ 0 w 5776"/>
              <a:gd name="T3" fmla="*/ 2147483647 h 1845"/>
              <a:gd name="T4" fmla="*/ 2147483647 w 5776"/>
              <a:gd name="T5" fmla="*/ 2147483647 h 1845"/>
              <a:gd name="T6" fmla="*/ 2147483647 w 5776"/>
              <a:gd name="T7" fmla="*/ 0 h 1845"/>
              <a:gd name="T8" fmla="*/ 2147483647 w 5776"/>
              <a:gd name="T9" fmla="*/ 2147483647 h 1845"/>
              <a:gd name="T10" fmla="*/ 0 w 5776"/>
              <a:gd name="T11" fmla="*/ 2147483647 h 18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76" h="1845">
                <a:moveTo>
                  <a:pt x="0" y="1845"/>
                </a:moveTo>
                <a:lnTo>
                  <a:pt x="0" y="1336"/>
                </a:lnTo>
                <a:cubicBezTo>
                  <a:pt x="1039" y="1531"/>
                  <a:pt x="2448" y="1744"/>
                  <a:pt x="3664" y="1456"/>
                </a:cubicBezTo>
                <a:cubicBezTo>
                  <a:pt x="4880" y="1168"/>
                  <a:pt x="5624" y="520"/>
                  <a:pt x="5776" y="0"/>
                </a:cubicBezTo>
                <a:lnTo>
                  <a:pt x="5752" y="1845"/>
                </a:lnTo>
                <a:lnTo>
                  <a:pt x="0" y="1845"/>
                </a:lnTo>
                <a:close/>
              </a:path>
            </a:pathLst>
          </a:custGeom>
          <a:solidFill>
            <a:srgbClr val="FFFFFF"/>
          </a:solidFill>
          <a:ln w="9525" cap="flat">
            <a:noFill/>
            <a:round/>
            <a:headEnd/>
            <a:tailEnd/>
          </a:ln>
          <a:effectLst/>
        </p:spPr>
        <p:txBody>
          <a:bodyPr wrap="none" anchor="ctr"/>
          <a:lstStyle/>
          <a:p>
            <a:endParaRPr lang="en-US"/>
          </a:p>
        </p:txBody>
      </p:sp>
      <p:sp>
        <p:nvSpPr>
          <p:cNvPr id="2057" name="Freeform 8"/>
          <p:cNvSpPr>
            <a:spLocks noChangeArrowheads="1"/>
          </p:cNvSpPr>
          <p:nvPr/>
        </p:nvSpPr>
        <p:spPr bwMode="auto">
          <a:xfrm>
            <a:off x="0" y="4076700"/>
            <a:ext cx="5435600" cy="2349500"/>
          </a:xfrm>
          <a:custGeom>
            <a:avLst/>
            <a:gdLst>
              <a:gd name="T0" fmla="*/ 2147483647 w 3048"/>
              <a:gd name="T1" fmla="*/ 2147483647 h 1424"/>
              <a:gd name="T2" fmla="*/ 2147483647 w 3048"/>
              <a:gd name="T3" fmla="*/ 2147483647 h 1424"/>
              <a:gd name="T4" fmla="*/ 0 w 3048"/>
              <a:gd name="T5" fmla="*/ 0 h 1424"/>
              <a:gd name="T6" fmla="*/ 0 w 3048"/>
              <a:gd name="T7" fmla="*/ 2147483647 h 1424"/>
              <a:gd name="T8" fmla="*/ 2147483647 w 3048"/>
              <a:gd name="T9" fmla="*/ 2147483647 h 14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 h="1424">
                <a:moveTo>
                  <a:pt x="3048" y="1335"/>
                </a:moveTo>
                <a:cubicBezTo>
                  <a:pt x="3048" y="1335"/>
                  <a:pt x="2352" y="1424"/>
                  <a:pt x="1440" y="1099"/>
                </a:cubicBezTo>
                <a:cubicBezTo>
                  <a:pt x="528" y="773"/>
                  <a:pt x="8" y="41"/>
                  <a:pt x="0" y="0"/>
                </a:cubicBezTo>
                <a:lnTo>
                  <a:pt x="0" y="1424"/>
                </a:lnTo>
                <a:lnTo>
                  <a:pt x="3048" y="1335"/>
                </a:lnTo>
                <a:close/>
              </a:path>
            </a:pathLst>
          </a:custGeom>
          <a:solidFill>
            <a:srgbClr val="FFFFFF"/>
          </a:solidFill>
          <a:ln w="9525" cap="flat">
            <a:noFill/>
            <a:round/>
            <a:headEnd/>
            <a:tailEnd/>
          </a:ln>
          <a:effectLst/>
        </p:spPr>
        <p:txBody>
          <a:bodyPr wrap="none" anchor="ctr"/>
          <a:lstStyle/>
          <a:p>
            <a:endParaRPr lang="en-US"/>
          </a:p>
        </p:txBody>
      </p:sp>
      <p:sp>
        <p:nvSpPr>
          <p:cNvPr id="2058" name="Freeform 9"/>
          <p:cNvSpPr>
            <a:spLocks noChangeArrowheads="1"/>
          </p:cNvSpPr>
          <p:nvPr/>
        </p:nvSpPr>
        <p:spPr bwMode="auto">
          <a:xfrm>
            <a:off x="0" y="4395788"/>
            <a:ext cx="9169400" cy="2476500"/>
          </a:xfrm>
          <a:custGeom>
            <a:avLst/>
            <a:gdLst>
              <a:gd name="T0" fmla="*/ 0 w 5776"/>
              <a:gd name="T1" fmla="*/ 2147483647 h 1560"/>
              <a:gd name="T2" fmla="*/ 0 w 5776"/>
              <a:gd name="T3" fmla="*/ 2147483647 h 1560"/>
              <a:gd name="T4" fmla="*/ 2147483647 w 5776"/>
              <a:gd name="T5" fmla="*/ 2147483647 h 1560"/>
              <a:gd name="T6" fmla="*/ 2147483647 w 5776"/>
              <a:gd name="T7" fmla="*/ 0 h 1560"/>
              <a:gd name="T8" fmla="*/ 2147483647 w 5776"/>
              <a:gd name="T9" fmla="*/ 2147483647 h 1560"/>
              <a:gd name="T10" fmla="*/ 0 w 5776"/>
              <a:gd name="T11" fmla="*/ 2147483647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76" h="1560">
                <a:moveTo>
                  <a:pt x="0" y="1560"/>
                </a:moveTo>
                <a:lnTo>
                  <a:pt x="0" y="928"/>
                </a:lnTo>
                <a:cubicBezTo>
                  <a:pt x="1040" y="1114"/>
                  <a:pt x="3064" y="1370"/>
                  <a:pt x="4200" y="984"/>
                </a:cubicBezTo>
                <a:cubicBezTo>
                  <a:pt x="5336" y="599"/>
                  <a:pt x="5776" y="24"/>
                  <a:pt x="5768" y="0"/>
                </a:cubicBezTo>
                <a:lnTo>
                  <a:pt x="5760" y="1560"/>
                </a:lnTo>
                <a:lnTo>
                  <a:pt x="0" y="1560"/>
                </a:lnTo>
                <a:close/>
              </a:path>
            </a:pathLst>
          </a:custGeom>
          <a:gradFill rotWithShape="0">
            <a:gsLst>
              <a:gs pos="0">
                <a:srgbClr val="1640B6"/>
              </a:gs>
              <a:gs pos="100000">
                <a:srgbClr val="48BDEC"/>
              </a:gs>
            </a:gsLst>
            <a:lin ang="10800000" scaled="1"/>
          </a:gradFill>
          <a:ln w="9525" cap="flat">
            <a:noFill/>
            <a:round/>
            <a:headEnd/>
            <a:tailEnd/>
          </a:ln>
          <a:effectLst/>
        </p:spPr>
        <p:txBody>
          <a:bodyPr wrap="none" anchor="ctr"/>
          <a:lstStyle/>
          <a:p>
            <a:endParaRPr lang="en-US"/>
          </a:p>
        </p:txBody>
      </p:sp>
      <p:pic>
        <p:nvPicPr>
          <p:cNvPr id="2059" name="Picture 10"/>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2060" name="Rectangle 11"/>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061" name="Rectangle 12"/>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062" name="Text Box 13"/>
          <p:cNvSpPr txBox="1">
            <a:spLocks noChangeArrowheads="1"/>
          </p:cNvSpPr>
          <p:nvPr/>
        </p:nvSpPr>
        <p:spPr bwMode="auto">
          <a:xfrm>
            <a:off x="457200" y="6553200"/>
            <a:ext cx="2133600" cy="168275"/>
          </a:xfrm>
          <a:prstGeom prst="rect">
            <a:avLst/>
          </a:prstGeom>
          <a:noFill/>
          <a:ln w="9525">
            <a:noFill/>
            <a:round/>
            <a:headEnd/>
            <a:tailEnd/>
          </a:ln>
          <a:effectLst/>
        </p:spPr>
        <p:txBody>
          <a:bodyPr wrap="none" anchor="ctr"/>
          <a:lstStyle/>
          <a:p>
            <a:endParaRPr lang="en-US"/>
          </a:p>
        </p:txBody>
      </p:sp>
      <p:sp>
        <p:nvSpPr>
          <p:cNvPr id="2063" name="Text Box 14"/>
          <p:cNvSpPr txBox="1">
            <a:spLocks noChangeArrowheads="1"/>
          </p:cNvSpPr>
          <p:nvPr/>
        </p:nvSpPr>
        <p:spPr bwMode="auto">
          <a:xfrm>
            <a:off x="3124200" y="6553200"/>
            <a:ext cx="2895600" cy="168275"/>
          </a:xfrm>
          <a:prstGeom prst="rect">
            <a:avLst/>
          </a:prstGeom>
          <a:noFill/>
          <a:ln w="9525">
            <a:noFill/>
            <a:round/>
            <a:headEnd/>
            <a:tailEnd/>
          </a:ln>
          <a:effectLst/>
        </p:spPr>
        <p:txBody>
          <a:bodyPr wrap="none" anchor="ctr"/>
          <a:lstStyle/>
          <a:p>
            <a:endParaRPr lang="en-US"/>
          </a:p>
        </p:txBody>
      </p:sp>
      <p:sp>
        <p:nvSpPr>
          <p:cNvPr id="2" name="Rectangle 15"/>
          <p:cNvSpPr>
            <a:spLocks noGrp="1" noChangeArrowheads="1"/>
          </p:cNvSpPr>
          <p:nvPr>
            <p:ph type="sldNum"/>
          </p:nvPr>
        </p:nvSpPr>
        <p:spPr bwMode="auto">
          <a:xfrm>
            <a:off x="6553200" y="6553200"/>
            <a:ext cx="2132013" cy="16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200" smtClean="0">
                <a:solidFill>
                  <a:srgbClr val="FFFFFF"/>
                </a:solidFill>
                <a:latin typeface="Times New Roman" pitchFamily="16" charset="0"/>
                <a:cs typeface="Arial Unicode MS" charset="0"/>
              </a:defRPr>
            </a:lvl1pPr>
          </a:lstStyle>
          <a:p>
            <a:pPr>
              <a:defRPr/>
            </a:pPr>
            <a:fld id="{B7716A7F-842F-4D90-B78B-595EC8CD079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11267"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1268"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11269"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11270"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11271"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11272"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11273"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056A73F0-4625-4465-9B09-CD9098A9900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12291"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2292"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12293"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12294"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12295"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12296"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12297"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92A67586-91AF-4725-9BA2-AB723672118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2147483647 h 891"/>
              <a:gd name="T6" fmla="*/ 0 w 5760"/>
              <a:gd name="T7" fmla="*/ 214748364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buClrTx/>
              <a:buSzTx/>
              <a:buFontTx/>
              <a:buNone/>
            </a:pPr>
            <a:endParaRPr lang="en-US">
              <a:solidFill>
                <a:srgbClr val="FFFFFF"/>
              </a:solidFill>
            </a:endParaRPr>
          </a:p>
        </p:txBody>
      </p:sp>
      <p:graphicFrame>
        <p:nvGraphicFramePr>
          <p:cNvPr id="2051"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sp>
        <p:nvSpPr>
          <p:cNvPr id="2053"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pic>
        <p:nvPicPr>
          <p:cNvPr id="2054"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800" y="0"/>
            <a:ext cx="838200" cy="82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5" name="Text Box 6"/>
          <p:cNvSpPr txBox="1">
            <a:spLocks noChangeArrowheads="1"/>
          </p:cNvSpPr>
          <p:nvPr/>
        </p:nvSpPr>
        <p:spPr bwMode="auto">
          <a:xfrm>
            <a:off x="1136650" y="384175"/>
            <a:ext cx="1792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sp>
        <p:nvSpPr>
          <p:cNvPr id="2056" name="Freeform 7"/>
          <p:cNvSpPr>
            <a:spLocks noChangeArrowheads="1"/>
          </p:cNvSpPr>
          <p:nvPr/>
        </p:nvSpPr>
        <p:spPr bwMode="auto">
          <a:xfrm>
            <a:off x="25400" y="3784600"/>
            <a:ext cx="9118600" cy="2928938"/>
          </a:xfrm>
          <a:custGeom>
            <a:avLst/>
            <a:gdLst>
              <a:gd name="T0" fmla="*/ 0 w 5776"/>
              <a:gd name="T1" fmla="*/ 2147483647 h 1845"/>
              <a:gd name="T2" fmla="*/ 0 w 5776"/>
              <a:gd name="T3" fmla="*/ 2147483647 h 1845"/>
              <a:gd name="T4" fmla="*/ 2147483647 w 5776"/>
              <a:gd name="T5" fmla="*/ 2147483647 h 1845"/>
              <a:gd name="T6" fmla="*/ 2147483647 w 5776"/>
              <a:gd name="T7" fmla="*/ 0 h 1845"/>
              <a:gd name="T8" fmla="*/ 2147483647 w 5776"/>
              <a:gd name="T9" fmla="*/ 2147483647 h 1845"/>
              <a:gd name="T10" fmla="*/ 0 w 5776"/>
              <a:gd name="T11" fmla="*/ 2147483647 h 18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76" h="1845">
                <a:moveTo>
                  <a:pt x="0" y="1845"/>
                </a:moveTo>
                <a:lnTo>
                  <a:pt x="0" y="1336"/>
                </a:lnTo>
                <a:cubicBezTo>
                  <a:pt x="1039" y="1531"/>
                  <a:pt x="2448" y="1744"/>
                  <a:pt x="3664" y="1456"/>
                </a:cubicBezTo>
                <a:cubicBezTo>
                  <a:pt x="4880" y="1168"/>
                  <a:pt x="5624" y="520"/>
                  <a:pt x="5776" y="0"/>
                </a:cubicBezTo>
                <a:lnTo>
                  <a:pt x="5752" y="1845"/>
                </a:lnTo>
                <a:lnTo>
                  <a:pt x="0" y="1845"/>
                </a:ln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buClrTx/>
              <a:buSzTx/>
              <a:buFontTx/>
              <a:buNone/>
            </a:pPr>
            <a:endParaRPr lang="en-US">
              <a:solidFill>
                <a:srgbClr val="FFFFFF"/>
              </a:solidFill>
            </a:endParaRPr>
          </a:p>
        </p:txBody>
      </p:sp>
      <p:sp>
        <p:nvSpPr>
          <p:cNvPr id="2057" name="Freeform 8"/>
          <p:cNvSpPr>
            <a:spLocks noChangeArrowheads="1"/>
          </p:cNvSpPr>
          <p:nvPr/>
        </p:nvSpPr>
        <p:spPr bwMode="auto">
          <a:xfrm>
            <a:off x="0" y="4076700"/>
            <a:ext cx="5435600" cy="2349500"/>
          </a:xfrm>
          <a:custGeom>
            <a:avLst/>
            <a:gdLst>
              <a:gd name="T0" fmla="*/ 2147483647 w 3048"/>
              <a:gd name="T1" fmla="*/ 2147483647 h 1424"/>
              <a:gd name="T2" fmla="*/ 2147483647 w 3048"/>
              <a:gd name="T3" fmla="*/ 2147483647 h 1424"/>
              <a:gd name="T4" fmla="*/ 0 w 3048"/>
              <a:gd name="T5" fmla="*/ 0 h 1424"/>
              <a:gd name="T6" fmla="*/ 0 w 3048"/>
              <a:gd name="T7" fmla="*/ 2147483647 h 1424"/>
              <a:gd name="T8" fmla="*/ 2147483647 w 3048"/>
              <a:gd name="T9" fmla="*/ 2147483647 h 14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8" h="1424">
                <a:moveTo>
                  <a:pt x="3048" y="1335"/>
                </a:moveTo>
                <a:cubicBezTo>
                  <a:pt x="3048" y="1335"/>
                  <a:pt x="2352" y="1424"/>
                  <a:pt x="1440" y="1099"/>
                </a:cubicBezTo>
                <a:cubicBezTo>
                  <a:pt x="528" y="773"/>
                  <a:pt x="8" y="41"/>
                  <a:pt x="0" y="0"/>
                </a:cubicBezTo>
                <a:lnTo>
                  <a:pt x="0" y="1424"/>
                </a:lnTo>
                <a:lnTo>
                  <a:pt x="3048" y="1335"/>
                </a:ln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buClrTx/>
              <a:buSzTx/>
              <a:buFontTx/>
              <a:buNone/>
            </a:pPr>
            <a:endParaRPr lang="en-US">
              <a:solidFill>
                <a:srgbClr val="FFFFFF"/>
              </a:solidFill>
            </a:endParaRPr>
          </a:p>
        </p:txBody>
      </p:sp>
      <p:sp>
        <p:nvSpPr>
          <p:cNvPr id="2058" name="Freeform 9"/>
          <p:cNvSpPr>
            <a:spLocks noChangeArrowheads="1"/>
          </p:cNvSpPr>
          <p:nvPr/>
        </p:nvSpPr>
        <p:spPr bwMode="auto">
          <a:xfrm>
            <a:off x="0" y="4395788"/>
            <a:ext cx="9169400" cy="2476500"/>
          </a:xfrm>
          <a:custGeom>
            <a:avLst/>
            <a:gdLst>
              <a:gd name="T0" fmla="*/ 0 w 5776"/>
              <a:gd name="T1" fmla="*/ 2147483647 h 1560"/>
              <a:gd name="T2" fmla="*/ 0 w 5776"/>
              <a:gd name="T3" fmla="*/ 2147483647 h 1560"/>
              <a:gd name="T4" fmla="*/ 2147483647 w 5776"/>
              <a:gd name="T5" fmla="*/ 2147483647 h 1560"/>
              <a:gd name="T6" fmla="*/ 2147483647 w 5776"/>
              <a:gd name="T7" fmla="*/ 0 h 1560"/>
              <a:gd name="T8" fmla="*/ 2147483647 w 5776"/>
              <a:gd name="T9" fmla="*/ 2147483647 h 1560"/>
              <a:gd name="T10" fmla="*/ 0 w 5776"/>
              <a:gd name="T11" fmla="*/ 2147483647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76" h="1560">
                <a:moveTo>
                  <a:pt x="0" y="1560"/>
                </a:moveTo>
                <a:lnTo>
                  <a:pt x="0" y="928"/>
                </a:lnTo>
                <a:cubicBezTo>
                  <a:pt x="1040" y="1114"/>
                  <a:pt x="3064" y="1370"/>
                  <a:pt x="4200" y="984"/>
                </a:cubicBezTo>
                <a:cubicBezTo>
                  <a:pt x="5336" y="599"/>
                  <a:pt x="5776" y="24"/>
                  <a:pt x="5768" y="0"/>
                </a:cubicBezTo>
                <a:lnTo>
                  <a:pt x="5760" y="1560"/>
                </a:lnTo>
                <a:lnTo>
                  <a:pt x="0" y="1560"/>
                </a:lnTo>
                <a:close/>
              </a:path>
            </a:pathLst>
          </a:custGeom>
          <a:gradFill rotWithShape="0">
            <a:gsLst>
              <a:gs pos="0">
                <a:srgbClr val="1640B6"/>
              </a:gs>
              <a:gs pos="100000">
                <a:srgbClr val="48BDEC"/>
              </a:gs>
            </a:gsLst>
            <a:lin ang="10800000" scaled="1"/>
          </a:gra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0" hangingPunct="0">
              <a:buClrTx/>
              <a:buSzTx/>
              <a:buFontTx/>
              <a:buNone/>
            </a:pPr>
            <a:endParaRPr lang="en-US">
              <a:solidFill>
                <a:srgbClr val="FFFFFF"/>
              </a:solidFill>
            </a:endParaRPr>
          </a:p>
        </p:txBody>
      </p:sp>
      <p:pic>
        <p:nvPicPr>
          <p:cNvPr id="2059"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800" y="0"/>
            <a:ext cx="838200" cy="82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60" name="Rectangle 11"/>
          <p:cNvSpPr>
            <a:spLocks noGrp="1" noChangeArrowheads="1"/>
          </p:cNvSpPr>
          <p:nvPr>
            <p:ph type="body" idx="1"/>
          </p:nvPr>
        </p:nvSpPr>
        <p:spPr bwMode="auto">
          <a:xfrm>
            <a:off x="457200" y="900113"/>
            <a:ext cx="8228013" cy="5246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061" name="Rectangle 12"/>
          <p:cNvSpPr>
            <a:spLocks noGrp="1" noChangeArrowheads="1"/>
          </p:cNvSpPr>
          <p:nvPr>
            <p:ph type="title"/>
          </p:nvPr>
        </p:nvSpPr>
        <p:spPr bwMode="auto">
          <a:xfrm>
            <a:off x="1143000" y="150813"/>
            <a:ext cx="632301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062" name="Text Box 13"/>
          <p:cNvSpPr txBox="1">
            <a:spLocks noChangeArrowheads="1"/>
          </p:cNvSpPr>
          <p:nvPr/>
        </p:nvSpPr>
        <p:spPr bwMode="auto">
          <a:xfrm>
            <a:off x="457200" y="6553200"/>
            <a:ext cx="213360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sp>
        <p:nvSpPr>
          <p:cNvPr id="2063" name="Text Box 14"/>
          <p:cNvSpPr txBox="1">
            <a:spLocks noChangeArrowheads="1"/>
          </p:cNvSpPr>
          <p:nvPr/>
        </p:nvSpPr>
        <p:spPr bwMode="auto">
          <a:xfrm>
            <a:off x="3124200" y="6553200"/>
            <a:ext cx="289560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sp>
        <p:nvSpPr>
          <p:cNvPr id="2" name="Rectangle 15"/>
          <p:cNvSpPr>
            <a:spLocks noGrp="1" noChangeArrowheads="1"/>
          </p:cNvSpPr>
          <p:nvPr>
            <p:ph type="sldNum"/>
          </p:nvPr>
        </p:nvSpPr>
        <p:spPr bwMode="auto">
          <a:xfrm>
            <a:off x="6553200" y="6553200"/>
            <a:ext cx="2132013" cy="16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SzPct val="100000"/>
              <a:tabLst>
                <a:tab pos="723900" algn="l"/>
                <a:tab pos="1447800" algn="l"/>
              </a:tabLst>
              <a:defRPr sz="1200" smtClean="0">
                <a:solidFill>
                  <a:srgbClr val="FFFFFF"/>
                </a:solidFill>
                <a:latin typeface="Times New Roman" pitchFamily="16" charset="0"/>
                <a:cs typeface="Arial Unicode MS" charset="0"/>
              </a:defRPr>
            </a:lvl1pPr>
          </a:lstStyle>
          <a:p>
            <a:pPr>
              <a:buClrTx/>
              <a:buFontTx/>
              <a:buNone/>
              <a:defRPr/>
            </a:pPr>
            <a:fld id="{F5CE2757-5B97-4DA2-9D8B-B826F2D37946}" type="slidenum">
              <a:rPr lang="en-US" altLang="en-US"/>
              <a:pPr>
                <a:buClrTx/>
                <a:buFontTx/>
                <a:buNone/>
                <a:defRPr/>
              </a:pPr>
              <a:t>‹#›</a:t>
            </a:fld>
            <a:endParaRPr lang="en-US" altLang="en-US"/>
          </a:p>
        </p:txBody>
      </p:sp>
    </p:spTree>
    <p:extLst>
      <p:ext uri="{BB962C8B-B14F-4D97-AF65-F5344CB8AC3E}">
        <p14:creationId xmlns:p14="http://schemas.microsoft.com/office/powerpoint/2010/main" val="301161797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3075"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076"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3077"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3078"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2" name="Text Box 6"/>
          <p:cNvSpPr txBox="1">
            <a:spLocks noChangeArrowheads="1"/>
          </p:cNvSpPr>
          <p:nvPr/>
        </p:nvSpPr>
        <p:spPr bwMode="auto">
          <a:xfrm>
            <a:off x="1136650" y="384175"/>
            <a:ext cx="1792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9pPr>
          </a:lstStyle>
          <a:p>
            <a:pPr>
              <a:buClrTx/>
              <a:buFontTx/>
              <a:buNone/>
              <a:defRPr/>
            </a:pPr>
            <a:r>
              <a:rPr lang="en-US" altLang="en-US" sz="1400">
                <a:solidFill>
                  <a:srgbClr val="FFFFFF"/>
                </a:solidFill>
              </a:rPr>
              <a:t>Hawassa University </a:t>
            </a:r>
          </a:p>
        </p:txBody>
      </p:sp>
      <p:sp>
        <p:nvSpPr>
          <p:cNvPr id="3080"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1"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7517CB68-3468-4D0C-A4EA-39EA2EDE595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4099"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4100"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4101"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4102"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2" name="Text Box 6"/>
          <p:cNvSpPr txBox="1">
            <a:spLocks noChangeArrowheads="1"/>
          </p:cNvSpPr>
          <p:nvPr/>
        </p:nvSpPr>
        <p:spPr bwMode="auto">
          <a:xfrm>
            <a:off x="1136650" y="384175"/>
            <a:ext cx="1792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9pPr>
          </a:lstStyle>
          <a:p>
            <a:pPr>
              <a:buClrTx/>
              <a:buFontTx/>
              <a:buNone/>
              <a:defRPr/>
            </a:pPr>
            <a:r>
              <a:rPr lang="en-US" altLang="en-US" sz="1400">
                <a:solidFill>
                  <a:srgbClr val="FFFFFF"/>
                </a:solidFill>
              </a:rPr>
              <a:t>Hawassa University </a:t>
            </a:r>
          </a:p>
        </p:txBody>
      </p:sp>
      <p:sp>
        <p:nvSpPr>
          <p:cNvPr id="4104"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4105"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4EB4F2F2-88D0-43C7-90C7-24A8A211017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5123"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5124"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5125"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5126"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5127"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5128"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5129"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EE7D8BF5-6135-4202-A8D4-E2966431871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6147"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148"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6149"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6150"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6151"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6152"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6153"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FBC326FD-3705-4EF0-B0A4-12723776DA9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7171"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7172"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7173"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7174"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7175"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7176"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7177"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F33BD074-83A9-42A2-9D46-5CBBA9D734A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8195"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196"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8197"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8198"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8199" name="Text Box 6"/>
          <p:cNvSpPr txBox="1">
            <a:spLocks noChangeArrowheads="1"/>
          </p:cNvSpPr>
          <p:nvPr/>
        </p:nvSpPr>
        <p:spPr bwMode="auto">
          <a:xfrm>
            <a:off x="1136650" y="384175"/>
            <a:ext cx="1792288" cy="306388"/>
          </a:xfrm>
          <a:prstGeom prst="rect">
            <a:avLst/>
          </a:prstGeom>
          <a:noFill/>
          <a:ln w="9525">
            <a:noFill/>
            <a:round/>
            <a:headEnd/>
            <a:tailEnd/>
          </a:ln>
          <a:effectLst/>
        </p:spPr>
        <p:txBody>
          <a:bodyPr wrap="none" anchor="ctr"/>
          <a:lstStyle/>
          <a:p>
            <a:endParaRPr lang="en-US"/>
          </a:p>
        </p:txBody>
      </p:sp>
      <p:sp>
        <p:nvSpPr>
          <p:cNvPr id="8200"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8201"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2" name="Rectangle 9"/>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75CD74FF-9A7F-463B-88FD-9D117F0394F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9219"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9220"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9221"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9222"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2" name="Text Box 6"/>
          <p:cNvSpPr txBox="1">
            <a:spLocks noChangeArrowheads="1"/>
          </p:cNvSpPr>
          <p:nvPr/>
        </p:nvSpPr>
        <p:spPr bwMode="auto">
          <a:xfrm>
            <a:off x="1136650" y="384175"/>
            <a:ext cx="1792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9pPr>
          </a:lstStyle>
          <a:p>
            <a:pPr>
              <a:buClrTx/>
              <a:buFontTx/>
              <a:buNone/>
              <a:defRPr/>
            </a:pPr>
            <a:r>
              <a:rPr lang="en-US" altLang="en-US" sz="1400">
                <a:solidFill>
                  <a:srgbClr val="FFFFFF"/>
                </a:solidFill>
              </a:rPr>
              <a:t>Hawassa University </a:t>
            </a:r>
          </a:p>
        </p:txBody>
      </p:sp>
      <p:sp>
        <p:nvSpPr>
          <p:cNvPr id="9224"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9225"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 name="Rectangle 9"/>
          <p:cNvSpPr>
            <a:spLocks noGrp="1" noChangeArrowheads="1"/>
          </p:cNvSpPr>
          <p:nvPr>
            <p:ph type="dt"/>
          </p:nvPr>
        </p:nvSpPr>
        <p:spPr bwMode="auto">
          <a:xfrm>
            <a:off x="457200" y="6523038"/>
            <a:ext cx="21320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723900" algn="l"/>
                <a:tab pos="1447800" algn="l"/>
              </a:tabLst>
              <a:defRPr sz="1200" smtClean="0">
                <a:solidFill>
                  <a:srgbClr val="FFFFFF"/>
                </a:solidFill>
                <a:latin typeface="+mn-lt"/>
                <a:cs typeface="Arial Unicode MS" charset="0"/>
              </a:defRPr>
            </a:lvl1pPr>
          </a:lstStyle>
          <a:p>
            <a:pPr>
              <a:defRPr/>
            </a:pPr>
            <a:fld id="{FEB4847B-E6C6-4AF5-8BAC-7FD8D2823E13}" type="datetime5">
              <a:rPr lang="en-US" altLang="en-US" smtClean="0"/>
              <a:t>21-Jan-13</a:t>
            </a:fld>
            <a:endParaRPr lang="en-US" altLang="en-US"/>
          </a:p>
        </p:txBody>
      </p:sp>
      <p:sp>
        <p:nvSpPr>
          <p:cNvPr id="9226" name="Rectangle 10"/>
          <p:cNvSpPr>
            <a:spLocks noGrp="1" noChangeArrowheads="1"/>
          </p:cNvSpPr>
          <p:nvPr>
            <p:ph type="ftr"/>
          </p:nvPr>
        </p:nvSpPr>
        <p:spPr bwMode="auto">
          <a:xfrm>
            <a:off x="5562600" y="6537325"/>
            <a:ext cx="31988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15900" indent="-215900" algn="r">
              <a:buSzPct val="45000"/>
              <a:buFont typeface="Wingdings" charset="2"/>
              <a:buNone/>
              <a:tabLst>
                <a:tab pos="723900" algn="l"/>
                <a:tab pos="1447800" algn="l"/>
                <a:tab pos="2171700" algn="l"/>
                <a:tab pos="2895600" algn="l"/>
              </a:tabLst>
              <a:defRPr sz="1200" i="1" smtClean="0">
                <a:solidFill>
                  <a:srgbClr val="000000"/>
                </a:solidFill>
                <a:latin typeface="Times New Roman" pitchFamily="16" charset="0"/>
                <a:cs typeface="+mj-cs"/>
              </a:defRPr>
            </a:lvl1pPr>
          </a:lstStyle>
          <a:p>
            <a:pPr>
              <a:defRPr/>
            </a:pPr>
            <a:r>
              <a:rPr lang="en-US" altLang="en-US"/>
              <a:t>HU - IOT- Informatics</a:t>
            </a:r>
          </a:p>
        </p:txBody>
      </p:sp>
      <p:sp>
        <p:nvSpPr>
          <p:cNvPr id="9227" name="Rectangle 11"/>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9762F0B0-264D-4452-8E5D-4DB872165E8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Freeform 1"/>
          <p:cNvSpPr>
            <a:spLocks noChangeArrowheads="1"/>
          </p:cNvSpPr>
          <p:nvPr/>
        </p:nvSpPr>
        <p:spPr bwMode="auto">
          <a:xfrm>
            <a:off x="0" y="5445125"/>
            <a:ext cx="9144000" cy="1414463"/>
          </a:xfrm>
          <a:custGeom>
            <a:avLst/>
            <a:gdLst>
              <a:gd name="T0" fmla="*/ 2147483647 w 5760"/>
              <a:gd name="T1" fmla="*/ 2147483647 h 891"/>
              <a:gd name="T2" fmla="*/ 2147483647 w 5760"/>
              <a:gd name="T3" fmla="*/ 0 h 891"/>
              <a:gd name="T4" fmla="*/ 2147483647 w 5760"/>
              <a:gd name="T5" fmla="*/ 1577618370 h 891"/>
              <a:gd name="T6" fmla="*/ 0 w 5760"/>
              <a:gd name="T7" fmla="*/ 90725657 h 891"/>
              <a:gd name="T8" fmla="*/ 0 w 5760"/>
              <a:gd name="T9" fmla="*/ 2147483647 h 891"/>
              <a:gd name="T10" fmla="*/ 2147483647 w 5760"/>
              <a:gd name="T11" fmla="*/ 2147483647 h 8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0" h="891">
                <a:moveTo>
                  <a:pt x="5760" y="885"/>
                </a:moveTo>
                <a:lnTo>
                  <a:pt x="5760" y="0"/>
                </a:lnTo>
                <a:cubicBezTo>
                  <a:pt x="4888" y="573"/>
                  <a:pt x="3696" y="609"/>
                  <a:pt x="2832" y="626"/>
                </a:cubicBezTo>
                <a:cubicBezTo>
                  <a:pt x="1968" y="643"/>
                  <a:pt x="640" y="474"/>
                  <a:pt x="0" y="36"/>
                </a:cubicBezTo>
                <a:lnTo>
                  <a:pt x="0" y="891"/>
                </a:lnTo>
                <a:lnTo>
                  <a:pt x="5760" y="885"/>
                </a:lnTo>
                <a:close/>
              </a:path>
            </a:pathLst>
          </a:custGeom>
          <a:gradFill rotWithShape="0">
            <a:gsLst>
              <a:gs pos="0">
                <a:srgbClr val="48BDEC"/>
              </a:gs>
              <a:gs pos="100000">
                <a:srgbClr val="E3F5FC"/>
              </a:gs>
            </a:gsLst>
            <a:lin ang="5400000" scaled="1"/>
          </a:gradFill>
          <a:ln w="9525" cap="flat">
            <a:noFill/>
            <a:round/>
            <a:headEnd/>
            <a:tailEnd/>
          </a:ln>
          <a:effectLst/>
        </p:spPr>
        <p:txBody>
          <a:bodyPr wrap="none" anchor="ctr"/>
          <a:lstStyle/>
          <a:p>
            <a:endParaRPr lang="en-US"/>
          </a:p>
        </p:txBody>
      </p:sp>
      <p:graphicFrame>
        <p:nvGraphicFramePr>
          <p:cNvPr id="10243" name="Object 2"/>
          <p:cNvGraphicFramePr>
            <a:graphicFrameLocks noChangeAspect="1"/>
          </p:cNvGraphicFramePr>
          <p:nvPr/>
        </p:nvGraphicFramePr>
        <p:xfrm>
          <a:off x="0" y="0"/>
          <a:ext cx="9144000" cy="692150"/>
        </p:xfrm>
        <a:graphic>
          <a:graphicData uri="http://schemas.openxmlformats.org/presentationml/2006/ole">
            <mc:AlternateContent xmlns:mc="http://schemas.openxmlformats.org/markup-compatibility/2006">
              <mc:Choice xmlns:v="urn:schemas-microsoft-com:vml" Requires="v">
                <p:oleObj r:id="rId13" imgW="7390476" imgH="913963" progId="">
                  <p:embed/>
                </p:oleObj>
              </mc:Choice>
              <mc:Fallback>
                <p:oleObj r:id="rId13" imgW="7390476" imgH="913963"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92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44" name="Rectangle 3"/>
          <p:cNvSpPr>
            <a:spLocks noChangeArrowheads="1"/>
          </p:cNvSpPr>
          <p:nvPr/>
        </p:nvSpPr>
        <p:spPr bwMode="auto">
          <a:xfrm>
            <a:off x="0" y="6538913"/>
            <a:ext cx="9144000" cy="333375"/>
          </a:xfrm>
          <a:prstGeom prst="rect">
            <a:avLst/>
          </a:prstGeom>
          <a:gradFill rotWithShape="0">
            <a:gsLst>
              <a:gs pos="0">
                <a:srgbClr val="48BDEC"/>
              </a:gs>
              <a:gs pos="100000">
                <a:srgbClr val="1640B6"/>
              </a:gs>
            </a:gsLst>
            <a:lin ang="10800000" scaled="1"/>
          </a:gradFill>
          <a:ln w="9525">
            <a:noFill/>
            <a:round/>
            <a:headEnd/>
            <a:tailEnd/>
          </a:ln>
          <a:effectLst/>
        </p:spPr>
        <p:txBody>
          <a:bodyPr wrap="none" anchor="ctr"/>
          <a:lstStyle/>
          <a:p>
            <a:endParaRPr lang="en-US"/>
          </a:p>
        </p:txBody>
      </p:sp>
      <p:sp>
        <p:nvSpPr>
          <p:cNvPr id="10245" name="Rectangle 4"/>
          <p:cNvSpPr>
            <a:spLocks noChangeArrowheads="1"/>
          </p:cNvSpPr>
          <p:nvPr/>
        </p:nvSpPr>
        <p:spPr bwMode="auto">
          <a:xfrm>
            <a:off x="0" y="692150"/>
            <a:ext cx="9144000" cy="73025"/>
          </a:xfrm>
          <a:prstGeom prst="rect">
            <a:avLst/>
          </a:prstGeom>
          <a:gradFill rotWithShape="0">
            <a:gsLst>
              <a:gs pos="0">
                <a:srgbClr val="48BDEC"/>
              </a:gs>
              <a:gs pos="50000">
                <a:srgbClr val="CDEDFA"/>
              </a:gs>
              <a:gs pos="100000">
                <a:srgbClr val="48BDEC"/>
              </a:gs>
            </a:gsLst>
            <a:lin ang="10800000" scaled="1"/>
          </a:gradFill>
          <a:ln w="9525">
            <a:noFill/>
            <a:round/>
            <a:headEnd/>
            <a:tailEnd/>
          </a:ln>
          <a:effectLst/>
        </p:spPr>
        <p:txBody>
          <a:bodyPr wrap="none" anchor="ctr"/>
          <a:lstStyle/>
          <a:p>
            <a:endParaRPr lang="en-US"/>
          </a:p>
        </p:txBody>
      </p:sp>
      <p:pic>
        <p:nvPicPr>
          <p:cNvPr id="10246" name="Picture 5"/>
          <p:cNvPicPr>
            <a:picLocks noChangeAspect="1" noChangeArrowheads="1"/>
          </p:cNvPicPr>
          <p:nvPr/>
        </p:nvPicPr>
        <p:blipFill>
          <a:blip r:embed="rId15" cstate="print"/>
          <a:srcRect/>
          <a:stretch>
            <a:fillRect/>
          </a:stretch>
        </p:blipFill>
        <p:spPr bwMode="auto">
          <a:xfrm>
            <a:off x="304800" y="0"/>
            <a:ext cx="838200" cy="820738"/>
          </a:xfrm>
          <a:prstGeom prst="rect">
            <a:avLst/>
          </a:prstGeom>
          <a:noFill/>
          <a:ln w="9525">
            <a:noFill/>
            <a:round/>
            <a:headEnd/>
            <a:tailEnd/>
          </a:ln>
          <a:effectLst/>
        </p:spPr>
      </p:pic>
      <p:sp>
        <p:nvSpPr>
          <p:cNvPr id="2" name="Text Box 6"/>
          <p:cNvSpPr txBox="1">
            <a:spLocks noChangeArrowheads="1"/>
          </p:cNvSpPr>
          <p:nvPr/>
        </p:nvSpPr>
        <p:spPr bwMode="auto">
          <a:xfrm>
            <a:off x="1136650" y="384175"/>
            <a:ext cx="17922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2B166E"/>
                </a:solidFill>
                <a:latin typeface="Arial" charset="0"/>
                <a:ea typeface="Microsoft YaHei" charset="-122"/>
              </a:defRPr>
            </a:lvl9pPr>
          </a:lstStyle>
          <a:p>
            <a:pPr>
              <a:buClrTx/>
              <a:buFontTx/>
              <a:buNone/>
              <a:defRPr/>
            </a:pPr>
            <a:r>
              <a:rPr lang="en-US" altLang="en-US" sz="1400">
                <a:solidFill>
                  <a:srgbClr val="FFFFFF"/>
                </a:solidFill>
              </a:rPr>
              <a:t>Hawassa University </a:t>
            </a:r>
          </a:p>
        </p:txBody>
      </p:sp>
      <p:sp>
        <p:nvSpPr>
          <p:cNvPr id="10248" name="Rectangle 7"/>
          <p:cNvSpPr>
            <a:spLocks noGrp="1" noChangeArrowheads="1"/>
          </p:cNvSpPr>
          <p:nvPr>
            <p:ph type="body" idx="1"/>
          </p:nvPr>
        </p:nvSpPr>
        <p:spPr bwMode="auto">
          <a:xfrm>
            <a:off x="457200" y="900113"/>
            <a:ext cx="8228013" cy="5246687"/>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10249" name="Rectangle 8"/>
          <p:cNvSpPr>
            <a:spLocks noGrp="1" noChangeArrowheads="1"/>
          </p:cNvSpPr>
          <p:nvPr>
            <p:ph type="title"/>
          </p:nvPr>
        </p:nvSpPr>
        <p:spPr bwMode="auto">
          <a:xfrm>
            <a:off x="1143000" y="150813"/>
            <a:ext cx="6323013" cy="561975"/>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 name="Rectangle 9"/>
          <p:cNvSpPr>
            <a:spLocks noGrp="1" noChangeArrowheads="1"/>
          </p:cNvSpPr>
          <p:nvPr>
            <p:ph type="dt"/>
          </p:nvPr>
        </p:nvSpPr>
        <p:spPr bwMode="auto">
          <a:xfrm>
            <a:off x="457200" y="6523038"/>
            <a:ext cx="21320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723900" algn="l"/>
                <a:tab pos="1447800" algn="l"/>
              </a:tabLst>
              <a:defRPr sz="1200" smtClean="0">
                <a:solidFill>
                  <a:srgbClr val="FFFFFF"/>
                </a:solidFill>
                <a:latin typeface="+mn-lt"/>
                <a:cs typeface="Arial Unicode MS" charset="0"/>
              </a:defRPr>
            </a:lvl1pPr>
          </a:lstStyle>
          <a:p>
            <a:pPr>
              <a:defRPr/>
            </a:pPr>
            <a:fld id="{CC4F9901-397B-44B9-88CE-A24F53379C92}" type="datetime5">
              <a:rPr lang="en-US" altLang="en-US" smtClean="0"/>
              <a:t>21-Jan-13</a:t>
            </a:fld>
            <a:endParaRPr lang="en-US" altLang="en-US"/>
          </a:p>
        </p:txBody>
      </p:sp>
      <p:sp>
        <p:nvSpPr>
          <p:cNvPr id="10250" name="Rectangle 10"/>
          <p:cNvSpPr>
            <a:spLocks noGrp="1" noChangeArrowheads="1"/>
          </p:cNvSpPr>
          <p:nvPr>
            <p:ph type="ftr"/>
          </p:nvPr>
        </p:nvSpPr>
        <p:spPr bwMode="auto">
          <a:xfrm>
            <a:off x="5562600" y="6537325"/>
            <a:ext cx="31988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15900" indent="-215900" algn="r">
              <a:buSzPct val="45000"/>
              <a:buFont typeface="Wingdings" charset="2"/>
              <a:buNone/>
              <a:tabLst>
                <a:tab pos="723900" algn="l"/>
                <a:tab pos="1447800" algn="l"/>
                <a:tab pos="2171700" algn="l"/>
                <a:tab pos="2895600" algn="l"/>
              </a:tabLst>
              <a:defRPr sz="1200" i="1" smtClean="0">
                <a:solidFill>
                  <a:srgbClr val="000000"/>
                </a:solidFill>
                <a:latin typeface="Times New Roman" pitchFamily="16" charset="0"/>
                <a:cs typeface="+mj-cs"/>
              </a:defRPr>
            </a:lvl1pPr>
          </a:lstStyle>
          <a:p>
            <a:pPr>
              <a:defRPr/>
            </a:pPr>
            <a:r>
              <a:rPr lang="en-US" altLang="en-US"/>
              <a:t>HU - IOT- Informatics</a:t>
            </a:r>
          </a:p>
        </p:txBody>
      </p:sp>
      <p:sp>
        <p:nvSpPr>
          <p:cNvPr id="10251" name="Rectangle 11"/>
          <p:cNvSpPr>
            <a:spLocks noGrp="1" noChangeArrowheads="1"/>
          </p:cNvSpPr>
          <p:nvPr>
            <p:ph type="sldNum"/>
          </p:nvPr>
        </p:nvSpPr>
        <p:spPr bwMode="auto">
          <a:xfrm>
            <a:off x="3276600" y="6537325"/>
            <a:ext cx="21320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723900" algn="l"/>
                <a:tab pos="1447800" algn="l"/>
              </a:tabLst>
              <a:defRPr sz="1400" smtClean="0">
                <a:solidFill>
                  <a:srgbClr val="FFFFFF"/>
                </a:solidFill>
                <a:latin typeface="Times New Roman" pitchFamily="16" charset="0"/>
                <a:cs typeface="Arial Unicode MS" charset="0"/>
              </a:defRPr>
            </a:lvl1pPr>
          </a:lstStyle>
          <a:p>
            <a:pPr>
              <a:defRPr/>
            </a:pPr>
            <a:fld id="{54E6A80C-1EE0-4AF2-A3C5-4C6BBA83A7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hdr="0"/>
  <p:txStyles>
    <p:title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p:titleStyle>
    <p:bodyStyle>
      <a:lvl1pPr marL="342900" indent="-342900" algn="l" defTabSz="457200" rtl="0" eaLnBrk="0" fontAlgn="base" hangingPunct="0">
        <a:spcBef>
          <a:spcPts val="700"/>
        </a:spcBef>
        <a:spcAft>
          <a:spcPct val="0"/>
        </a:spcAft>
        <a:buClr>
          <a:srgbClr val="000000"/>
        </a:buClr>
        <a:buSzPct val="100000"/>
        <a:buFont typeface="Times New Roman" pitchFamily="16" charset="0"/>
        <a:defRPr sz="2800" b="1">
          <a:solidFill>
            <a:srgbClr val="2B166E"/>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itchFamily="16" charset="0"/>
        <a:defRPr sz="2800">
          <a:solidFill>
            <a:srgbClr val="2B166E"/>
          </a:solidFill>
          <a:latin typeface="+mj-lt"/>
          <a:ea typeface="+mn-ea"/>
        </a:defRPr>
      </a:lvl2pPr>
      <a:lvl3pPr marL="1143000" indent="-228600" algn="l" defTabSz="457200" rtl="0" eaLnBrk="0" fontAlgn="base" hangingPunct="0">
        <a:spcBef>
          <a:spcPts val="600"/>
        </a:spcBef>
        <a:spcAft>
          <a:spcPct val="0"/>
        </a:spcAft>
        <a:buClr>
          <a:srgbClr val="000000"/>
        </a:buClr>
        <a:buSzPct val="100000"/>
        <a:buFont typeface="Times New Roman" pitchFamily="16" charset="0"/>
        <a:defRPr sz="2400">
          <a:solidFill>
            <a:srgbClr val="2B166E"/>
          </a:solidFill>
          <a:latin typeface="+mj-lt"/>
          <a:ea typeface="+mn-ea"/>
        </a:defRPr>
      </a:lvl3pPr>
      <a:lvl4pPr marL="1600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4pPr>
      <a:lvl5pPr marL="20574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2B166E"/>
          </a:solidFill>
          <a:latin typeface="+mj-lt"/>
          <a:ea typeface="+mn-ea"/>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2B166E"/>
          </a:solidFill>
          <a:latin typeface="+mj-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28.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447800"/>
            <a:ext cx="7772400" cy="1470025"/>
          </a:xfrm>
        </p:spPr>
        <p:txBody>
          <a:bodyPr>
            <a:normAutofit/>
          </a:bodyPr>
          <a:lstStyle/>
          <a:p>
            <a:r>
              <a:rPr lang="en-US" sz="4000" dirty="0">
                <a:solidFill>
                  <a:schemeClr val="tx1"/>
                </a:solidFill>
                <a:effectLst>
                  <a:outerShdw blurRad="38100" dist="38100" dir="2700000" algn="tl">
                    <a:srgbClr val="000000">
                      <a:alpha val="43137"/>
                    </a:srgbClr>
                  </a:outerShdw>
                </a:effectLst>
              </a:rPr>
              <a:t>Introduction to Emerging Technologies (CoSc1012)</a:t>
            </a:r>
          </a:p>
        </p:txBody>
      </p:sp>
      <p:sp>
        <p:nvSpPr>
          <p:cNvPr id="3" name="Subtitle 2"/>
          <p:cNvSpPr>
            <a:spLocks noGrp="1"/>
          </p:cNvSpPr>
          <p:nvPr>
            <p:ph type="subTitle" idx="1"/>
          </p:nvPr>
        </p:nvSpPr>
        <p:spPr>
          <a:xfrm>
            <a:off x="1219200" y="3429000"/>
            <a:ext cx="6791325" cy="1066800"/>
          </a:xfrm>
        </p:spPr>
        <p:txBody>
          <a:bodyPr/>
          <a:lstStyle/>
          <a:p>
            <a:r>
              <a:rPr lang="en-US" b="0" dirty="0"/>
              <a:t>Compiled By Faculty of Informatics Course Coordinators</a:t>
            </a:r>
          </a:p>
        </p:txBody>
      </p:sp>
      <p:sp>
        <p:nvSpPr>
          <p:cNvPr id="4" name="Slide Number Placeholder 3"/>
          <p:cNvSpPr>
            <a:spLocks noGrp="1"/>
          </p:cNvSpPr>
          <p:nvPr>
            <p:ph type="sldNum" idx="10"/>
          </p:nvPr>
        </p:nvSpPr>
        <p:spPr/>
        <p:txBody>
          <a:bodyPr/>
          <a:lstStyle/>
          <a:p>
            <a:pPr>
              <a:defRPr/>
            </a:pPr>
            <a:fld id="{1CEE93B3-E1BD-4569-A4C3-97F9887DC024}" type="slidenum">
              <a:rPr lang="en-US" altLang="en-US" smtClean="0"/>
              <a:pPr>
                <a:defRPr/>
              </a:pPr>
              <a:t>1</a:t>
            </a:fld>
            <a:endParaRPr lang="en-US" altLang="en-US"/>
          </a:p>
        </p:txBody>
      </p:sp>
      <p:sp>
        <p:nvSpPr>
          <p:cNvPr id="7" name="TextBox 6"/>
          <p:cNvSpPr txBox="1"/>
          <p:nvPr/>
        </p:nvSpPr>
        <p:spPr>
          <a:xfrm>
            <a:off x="3886200" y="5715000"/>
            <a:ext cx="3048000" cy="584775"/>
          </a:xfrm>
          <a:prstGeom prst="rect">
            <a:avLst/>
          </a:prstGeom>
          <a:noFill/>
        </p:spPr>
        <p:txBody>
          <a:bodyPr wrap="square" rtlCol="0">
            <a:spAutoFit/>
          </a:bodyPr>
          <a:lstStyle/>
          <a:p>
            <a:r>
              <a:rPr lang="en-US" sz="3200" dirty="0">
                <a:solidFill>
                  <a:schemeClr val="accent6">
                    <a:lumMod val="75000"/>
                  </a:schemeClr>
                </a:solidFill>
              </a:rPr>
              <a:t>February 2020</a:t>
            </a:r>
          </a:p>
        </p:txBody>
      </p:sp>
      <p:sp>
        <p:nvSpPr>
          <p:cNvPr id="8" name="TextBox 7"/>
          <p:cNvSpPr txBox="1"/>
          <p:nvPr/>
        </p:nvSpPr>
        <p:spPr>
          <a:xfrm>
            <a:off x="1219200" y="39469"/>
            <a:ext cx="5334000" cy="646331"/>
          </a:xfrm>
          <a:prstGeom prst="rect">
            <a:avLst/>
          </a:prstGeom>
          <a:noFill/>
        </p:spPr>
        <p:txBody>
          <a:bodyPr wrap="square" rtlCol="0">
            <a:spAutoFit/>
          </a:bodyPr>
          <a:lstStyle/>
          <a:p>
            <a:r>
              <a:rPr lang="en-US" sz="3600" dirty="0">
                <a:solidFill>
                  <a:schemeClr val="accent1">
                    <a:lumMod val="60000"/>
                    <a:lumOff val="40000"/>
                  </a:schemeClr>
                </a:solidFill>
              </a:rPr>
              <a:t>Hawassa University</a:t>
            </a:r>
          </a:p>
        </p:txBody>
      </p:sp>
    </p:spTree>
    <p:extLst>
      <p:ext uri="{BB962C8B-B14F-4D97-AF65-F5344CB8AC3E}">
        <p14:creationId xmlns:p14="http://schemas.microsoft.com/office/powerpoint/2010/main" val="181484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p>
            <a:r>
              <a:rPr lang="en-US" b="1" dirty="0">
                <a:effectLst>
                  <a:outerShdw blurRad="38100" dist="38100" dir="2700000" algn="tl">
                    <a:srgbClr val="000000">
                      <a:alpha val="43137"/>
                    </a:srgbClr>
                  </a:outerShdw>
                </a:effectLst>
              </a:rPr>
              <a:t>Historical Background of IR</a:t>
            </a:r>
          </a:p>
        </p:txBody>
      </p:sp>
      <p:sp>
        <p:nvSpPr>
          <p:cNvPr id="3" name="Content Placeholder 2"/>
          <p:cNvSpPr>
            <a:spLocks noGrp="1"/>
          </p:cNvSpPr>
          <p:nvPr>
            <p:ph idx="1"/>
          </p:nvPr>
        </p:nvSpPr>
        <p:spPr>
          <a:xfrm>
            <a:off x="152400" y="838200"/>
            <a:ext cx="8915400" cy="5486400"/>
          </a:xfrm>
        </p:spPr>
        <p:txBody>
          <a:bodyPr>
            <a:normAutofit fontScale="77500" lnSpcReduction="2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industrial revolution began in Great Britain in the late 1770s before spreading to the rest of Europe.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first European countries to be industrialized after England were Belgium, France, and the German states.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final cause of the Industrial Revolution was the effects created by the Agricultural Revolution.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As previously stated, the Industrial Revolution began in Britain in  the 18th century due in part to an increase in food production, which was the key outcome of the Agricultural Revolution.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four types of industries are: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The </a:t>
            </a:r>
            <a:r>
              <a:rPr lang="en-US" b="0" dirty="0">
                <a:solidFill>
                  <a:srgbClr val="FF0000"/>
                </a:solidFill>
                <a:latin typeface="Times New Roman" panose="02020603050405020304" pitchFamily="18" charset="0"/>
                <a:cs typeface="Times New Roman" panose="02020603050405020304" pitchFamily="18" charset="0"/>
              </a:rPr>
              <a:t>primary industry</a:t>
            </a:r>
            <a:r>
              <a:rPr lang="en-US" b="0" dirty="0">
                <a:latin typeface="Times New Roman" panose="02020603050405020304" pitchFamily="18" charset="0"/>
                <a:cs typeface="Times New Roman" panose="02020603050405020304" pitchFamily="18" charset="0"/>
              </a:rPr>
              <a:t> involves getting raw materials e.g. mining, farming, and fishing.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The </a:t>
            </a:r>
            <a:r>
              <a:rPr lang="en-US" b="0" dirty="0">
                <a:solidFill>
                  <a:srgbClr val="FF0000"/>
                </a:solidFill>
                <a:latin typeface="Times New Roman" panose="02020603050405020304" pitchFamily="18" charset="0"/>
                <a:cs typeface="Times New Roman" panose="02020603050405020304" pitchFamily="18" charset="0"/>
              </a:rPr>
              <a:t>secondary industry</a:t>
            </a:r>
            <a:r>
              <a:rPr lang="en-US" b="0" dirty="0">
                <a:latin typeface="Times New Roman" panose="02020603050405020304" pitchFamily="18" charset="0"/>
                <a:cs typeface="Times New Roman" panose="02020603050405020304" pitchFamily="18" charset="0"/>
              </a:rPr>
              <a:t> involves manufacturing e.g. making cars and steel. </a:t>
            </a:r>
          </a:p>
          <a:p>
            <a:pPr marL="457200" indent="-457200">
              <a:buFont typeface="Wingdings" panose="05000000000000000000" pitchFamily="2" charset="2"/>
              <a:buChar char="Ø"/>
            </a:pPr>
            <a:r>
              <a:rPr lang="en-US" b="0" dirty="0">
                <a:solidFill>
                  <a:srgbClr val="FF0000"/>
                </a:solidFill>
                <a:latin typeface="Times New Roman" panose="02020603050405020304" pitchFamily="18" charset="0"/>
                <a:cs typeface="Times New Roman" panose="02020603050405020304" pitchFamily="18" charset="0"/>
              </a:rPr>
              <a:t>Tertiary industries </a:t>
            </a:r>
            <a:r>
              <a:rPr lang="en-US" b="0" dirty="0">
                <a:latin typeface="Times New Roman" panose="02020603050405020304" pitchFamily="18" charset="0"/>
                <a:cs typeface="Times New Roman" panose="02020603050405020304" pitchFamily="18" charset="0"/>
              </a:rPr>
              <a:t>provide a service e.g. teaching and nursing.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The </a:t>
            </a:r>
            <a:r>
              <a:rPr lang="en-US" b="0" dirty="0">
                <a:solidFill>
                  <a:srgbClr val="FF0000"/>
                </a:solidFill>
                <a:latin typeface="Times New Roman" panose="02020603050405020304" pitchFamily="18" charset="0"/>
                <a:cs typeface="Times New Roman" panose="02020603050405020304" pitchFamily="18" charset="0"/>
              </a:rPr>
              <a:t>quaternary industry </a:t>
            </a:r>
            <a:r>
              <a:rPr lang="en-US" b="0" dirty="0">
                <a:latin typeface="Times New Roman" panose="02020603050405020304" pitchFamily="18" charset="0"/>
                <a:cs typeface="Times New Roman" panose="02020603050405020304" pitchFamily="18" charset="0"/>
              </a:rPr>
              <a:t>involves research and development industries e.g. IT.</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10</a:t>
            </a:fld>
            <a:endParaRPr lang="en-US" altLang="en-US"/>
          </a:p>
        </p:txBody>
      </p:sp>
    </p:spTree>
    <p:extLst>
      <p:ext uri="{BB962C8B-B14F-4D97-AF65-F5344CB8AC3E}">
        <p14:creationId xmlns:p14="http://schemas.microsoft.com/office/powerpoint/2010/main" val="3885765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1.0)</a:t>
            </a:r>
          </a:p>
        </p:txBody>
      </p:sp>
      <p:sp>
        <p:nvSpPr>
          <p:cNvPr id="3" name="Content Placeholder 2"/>
          <p:cNvSpPr>
            <a:spLocks noGrp="1"/>
          </p:cNvSpPr>
          <p:nvPr>
            <p:ph idx="1"/>
          </p:nvPr>
        </p:nvSpPr>
        <p:spPr>
          <a:xfrm>
            <a:off x="152400" y="838200"/>
            <a:ext cx="8839200" cy="5181600"/>
          </a:xfrm>
        </p:spPr>
        <p:txBody>
          <a:bodyPr>
            <a:normAutofit/>
          </a:bodyPr>
          <a:lstStyle/>
          <a:p>
            <a:pPr marL="457200" indent="-457200">
              <a:buFont typeface="Arial" panose="020B0604020202020204" pitchFamily="34" charset="0"/>
              <a:buChar char="•"/>
            </a:pPr>
            <a:r>
              <a:rPr lang="en-US" sz="2800" b="0" dirty="0">
                <a:latin typeface="Times New Roman" panose="02020603050405020304" pitchFamily="18" charset="0"/>
                <a:cs typeface="Times New Roman" panose="02020603050405020304" pitchFamily="18" charset="0"/>
              </a:rPr>
              <a:t>The Industrial Revolution (IR) is described as a </a:t>
            </a:r>
            <a:r>
              <a:rPr lang="en-US" sz="2800" b="0" dirty="0">
                <a:solidFill>
                  <a:srgbClr val="FF0000"/>
                </a:solidFill>
                <a:latin typeface="Times New Roman" panose="02020603050405020304" pitchFamily="18" charset="0"/>
                <a:cs typeface="Times New Roman" panose="02020603050405020304" pitchFamily="18" charset="0"/>
              </a:rPr>
              <a:t>transition to new manufacturing processes</a:t>
            </a:r>
            <a:r>
              <a:rPr lang="en-US" sz="2800"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800" b="0" dirty="0">
                <a:latin typeface="Times New Roman" panose="02020603050405020304" pitchFamily="18" charset="0"/>
                <a:cs typeface="Times New Roman" panose="02020603050405020304" pitchFamily="18" charset="0"/>
              </a:rPr>
              <a:t>IR was first coined in the 1760s, during the time where this revolution began. </a:t>
            </a:r>
          </a:p>
          <a:p>
            <a:pPr marL="457200" indent="-457200">
              <a:buFont typeface="Arial" panose="020B0604020202020204" pitchFamily="34" charset="0"/>
              <a:buChar char="•"/>
            </a:pPr>
            <a:r>
              <a:rPr lang="en-US" sz="2800" b="0" dirty="0">
                <a:latin typeface="Times New Roman" panose="02020603050405020304" pitchFamily="18" charset="0"/>
                <a:cs typeface="Times New Roman" panose="02020603050405020304" pitchFamily="18" charset="0"/>
              </a:rPr>
              <a:t>The transitions in the </a:t>
            </a:r>
            <a:r>
              <a:rPr lang="en-US" sz="2800" b="0" dirty="0">
                <a:solidFill>
                  <a:srgbClr val="FF0000"/>
                </a:solidFill>
                <a:latin typeface="Times New Roman" panose="02020603050405020304" pitchFamily="18" charset="0"/>
                <a:cs typeface="Times New Roman" panose="02020603050405020304" pitchFamily="18" charset="0"/>
              </a:rPr>
              <a:t>first IR</a:t>
            </a:r>
            <a:r>
              <a:rPr lang="en-US" sz="2800" b="0" dirty="0">
                <a:latin typeface="Times New Roman" panose="02020603050405020304" pitchFamily="18" charset="0"/>
                <a:cs typeface="Times New Roman" panose="02020603050405020304" pitchFamily="18" charset="0"/>
              </a:rPr>
              <a:t>(IR 1.0) included </a:t>
            </a:r>
          </a:p>
          <a:p>
            <a:pPr marL="8001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going from hand production methods to machines, </a:t>
            </a:r>
          </a:p>
          <a:p>
            <a:pPr marL="8001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increasing use of steam power (see Figure below), </a:t>
            </a:r>
          </a:p>
          <a:p>
            <a:pPr marL="8001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development of machine tools and the rise of the factory system.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543425"/>
            <a:ext cx="50292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11</a:t>
            </a:fld>
            <a:endParaRPr lang="en-US" altLang="en-US"/>
          </a:p>
        </p:txBody>
      </p:sp>
    </p:spTree>
    <p:extLst>
      <p:ext uri="{BB962C8B-B14F-4D97-AF65-F5344CB8AC3E}">
        <p14:creationId xmlns:p14="http://schemas.microsoft.com/office/powerpoint/2010/main" val="50011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1"/>
            <a:ext cx="8839200" cy="3962399"/>
          </a:xfrm>
        </p:spPr>
        <p:txBody>
          <a:bodyPr>
            <a:normAutofit lnSpcReduction="10000"/>
          </a:bodyPr>
          <a:lstStyle/>
          <a:p>
            <a:pPr marL="457200" indent="-457200">
              <a:buFont typeface="Arial" panose="020B0604020202020204" pitchFamily="34" charset="0"/>
              <a:buChar char="•"/>
            </a:pPr>
            <a:r>
              <a:rPr lang="en-US" sz="2800" b="0" dirty="0">
                <a:latin typeface="Times New Roman" panose="02020603050405020304" pitchFamily="18" charset="0"/>
                <a:cs typeface="Times New Roman" panose="02020603050405020304" pitchFamily="18" charset="0"/>
              </a:rPr>
              <a:t>IR 2.0, also known as the </a:t>
            </a:r>
            <a:r>
              <a:rPr lang="en-US" sz="2800" b="0" dirty="0">
                <a:solidFill>
                  <a:srgbClr val="FF0000"/>
                </a:solidFill>
                <a:latin typeface="Times New Roman" panose="02020603050405020304" pitchFamily="18" charset="0"/>
                <a:cs typeface="Times New Roman" panose="02020603050405020304" pitchFamily="18" charset="0"/>
              </a:rPr>
              <a:t>Technological</a:t>
            </a:r>
            <a:r>
              <a:rPr lang="en-US" sz="2800" b="0" dirty="0">
                <a:latin typeface="Times New Roman" panose="02020603050405020304" pitchFamily="18" charset="0"/>
                <a:cs typeface="Times New Roman" panose="02020603050405020304" pitchFamily="18" charset="0"/>
              </a:rPr>
              <a:t> </a:t>
            </a:r>
            <a:r>
              <a:rPr lang="en-US" sz="2800" b="0" dirty="0">
                <a:solidFill>
                  <a:srgbClr val="FF0000"/>
                </a:solidFill>
                <a:latin typeface="Times New Roman" panose="02020603050405020304" pitchFamily="18" charset="0"/>
                <a:cs typeface="Times New Roman" panose="02020603050405020304" pitchFamily="18" charset="0"/>
              </a:rPr>
              <a:t>Revolution</a:t>
            </a:r>
            <a:r>
              <a:rPr lang="en-US" sz="2800" b="0" dirty="0">
                <a:latin typeface="Times New Roman" panose="02020603050405020304" pitchFamily="18" charset="0"/>
                <a:cs typeface="Times New Roman" panose="02020603050405020304" pitchFamily="18" charset="0"/>
              </a:rPr>
              <a:t>, began somewhere in the 1870s. </a:t>
            </a:r>
          </a:p>
          <a:p>
            <a:pPr marL="457200" indent="-457200">
              <a:buFont typeface="Arial" panose="020B0604020202020204" pitchFamily="34" charset="0"/>
              <a:buChar char="•"/>
            </a:pPr>
            <a:r>
              <a:rPr lang="en-US" sz="2800" b="0" dirty="0">
                <a:latin typeface="Times New Roman" panose="02020603050405020304" pitchFamily="18" charset="0"/>
                <a:cs typeface="Times New Roman" panose="02020603050405020304" pitchFamily="18" charset="0"/>
              </a:rPr>
              <a:t>The advancements in IR 2.0 included </a:t>
            </a:r>
          </a:p>
          <a:p>
            <a:pPr marL="8001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development of </a:t>
            </a:r>
            <a:r>
              <a:rPr lang="en-US" sz="2400" dirty="0">
                <a:solidFill>
                  <a:srgbClr val="FF0000"/>
                </a:solidFill>
                <a:latin typeface="Times New Roman" panose="02020603050405020304" pitchFamily="18" charset="0"/>
                <a:cs typeface="Times New Roman" panose="02020603050405020304" pitchFamily="18" charset="0"/>
              </a:rPr>
              <a:t>methods for manufacturing</a:t>
            </a:r>
            <a:r>
              <a:rPr lang="en-US" sz="2400" dirty="0">
                <a:latin typeface="Times New Roman" panose="02020603050405020304" pitchFamily="18" charset="0"/>
                <a:cs typeface="Times New Roman" panose="02020603050405020304" pitchFamily="18" charset="0"/>
              </a:rPr>
              <a:t> interchangeable parts and </a:t>
            </a:r>
          </a:p>
          <a:p>
            <a:pPr marL="8001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widespread adoption of pre-existing technological systems such as </a:t>
            </a:r>
            <a:r>
              <a:rPr lang="en-US" sz="2400" dirty="0">
                <a:solidFill>
                  <a:srgbClr val="FF0000"/>
                </a:solidFill>
                <a:latin typeface="Times New Roman" panose="02020603050405020304" pitchFamily="18" charset="0"/>
                <a:cs typeface="Times New Roman" panose="02020603050405020304" pitchFamily="18" charset="0"/>
              </a:rPr>
              <a:t>telegraph</a:t>
            </a:r>
            <a:r>
              <a:rPr lang="en-US" sz="2400" dirty="0">
                <a:latin typeface="Times New Roman" panose="02020603050405020304" pitchFamily="18" charset="0"/>
                <a:cs typeface="Times New Roman" panose="02020603050405020304" pitchFamily="18" charset="0"/>
              </a:rPr>
              <a:t> and </a:t>
            </a:r>
            <a:r>
              <a:rPr lang="en-US" sz="2400" dirty="0">
                <a:solidFill>
                  <a:srgbClr val="FF0000"/>
                </a:solidFill>
                <a:latin typeface="Times New Roman" panose="02020603050405020304" pitchFamily="18" charset="0"/>
                <a:cs typeface="Times New Roman" panose="02020603050405020304" pitchFamily="18" charset="0"/>
              </a:rPr>
              <a:t>railroad</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networks</a:t>
            </a:r>
            <a:r>
              <a:rPr lang="en-US" sz="2400" dirty="0">
                <a:latin typeface="Times New Roman" panose="02020603050405020304" pitchFamily="18" charset="0"/>
                <a:cs typeface="Times New Roman" panose="02020603050405020304" pitchFamily="18" charset="0"/>
              </a:rPr>
              <a:t>. This adoption allowed the vast movement of people and  ideas, enhancing communication. </a:t>
            </a:r>
          </a:p>
          <a:p>
            <a:pPr marL="800100" lvl="1"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Moreover, new technological systems were introduced, such as electrical power (see Figure below) and telephones.</a:t>
            </a:r>
          </a:p>
        </p:txBody>
      </p:sp>
      <p:sp>
        <p:nvSpPr>
          <p:cNvPr id="7"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2.0)</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019" y="4724400"/>
            <a:ext cx="35052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12</a:t>
            </a:fld>
            <a:endParaRPr lang="en-US" altLang="en-US"/>
          </a:p>
        </p:txBody>
      </p:sp>
    </p:spTree>
    <p:extLst>
      <p:ext uri="{BB962C8B-B14F-4D97-AF65-F5344CB8AC3E}">
        <p14:creationId xmlns:p14="http://schemas.microsoft.com/office/powerpoint/2010/main" val="2146687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84237"/>
            <a:ext cx="8839200" cy="5364163"/>
          </a:xfrm>
        </p:spPr>
        <p:txBody>
          <a:bodyPr>
            <a:normAutofit fontScale="85000" lnSpcReduction="2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IR 3.0 introduced the transition from </a:t>
            </a:r>
            <a:r>
              <a:rPr lang="en-US" b="0" dirty="0">
                <a:solidFill>
                  <a:srgbClr val="FF0000"/>
                </a:solidFill>
                <a:latin typeface="Times New Roman" panose="02020603050405020304" pitchFamily="18" charset="0"/>
                <a:cs typeface="Times New Roman" panose="02020603050405020304" pitchFamily="18" charset="0"/>
              </a:rPr>
              <a:t>mechanical</a:t>
            </a:r>
            <a:r>
              <a:rPr lang="en-US" b="0" dirty="0">
                <a:latin typeface="Times New Roman" panose="02020603050405020304" pitchFamily="18" charset="0"/>
                <a:cs typeface="Times New Roman" panose="02020603050405020304" pitchFamily="18" charset="0"/>
              </a:rPr>
              <a:t> and </a:t>
            </a:r>
            <a:r>
              <a:rPr lang="en-US" b="0" dirty="0">
                <a:solidFill>
                  <a:srgbClr val="FF0000"/>
                </a:solidFill>
                <a:latin typeface="Times New Roman" panose="02020603050405020304" pitchFamily="18" charset="0"/>
                <a:cs typeface="Times New Roman" panose="02020603050405020304" pitchFamily="18" charset="0"/>
              </a:rPr>
              <a:t>analog</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electronic</a:t>
            </a:r>
            <a:r>
              <a:rPr lang="en-US" b="0" dirty="0">
                <a:latin typeface="Times New Roman" panose="02020603050405020304" pitchFamily="18" charset="0"/>
                <a:cs typeface="Times New Roman" panose="02020603050405020304" pitchFamily="18" charset="0"/>
              </a:rPr>
              <a:t> technology to </a:t>
            </a:r>
            <a:r>
              <a:rPr lang="en-US" b="0" dirty="0">
                <a:solidFill>
                  <a:srgbClr val="FF0000"/>
                </a:solidFill>
                <a:latin typeface="Times New Roman" panose="02020603050405020304" pitchFamily="18" charset="0"/>
                <a:cs typeface="Times New Roman" panose="02020603050405020304" pitchFamily="18" charset="0"/>
              </a:rPr>
              <a:t>digital electronics </a:t>
            </a:r>
            <a:r>
              <a:rPr lang="en-US" b="0" dirty="0">
                <a:latin typeface="Times New Roman" panose="02020603050405020304" pitchFamily="18" charset="0"/>
                <a:cs typeface="Times New Roman" panose="02020603050405020304" pitchFamily="18" charset="0"/>
              </a:rPr>
              <a:t>(see Figure on the next slide) which began from the late 1950s.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Due to the shift towards </a:t>
            </a:r>
            <a:r>
              <a:rPr lang="en-US" b="0" dirty="0">
                <a:solidFill>
                  <a:srgbClr val="FF0000"/>
                </a:solidFill>
                <a:latin typeface="Times New Roman" panose="02020603050405020304" pitchFamily="18" charset="0"/>
                <a:cs typeface="Times New Roman" panose="02020603050405020304" pitchFamily="18" charset="0"/>
              </a:rPr>
              <a:t>digitalization</a:t>
            </a:r>
            <a:r>
              <a:rPr lang="en-US" b="0" dirty="0">
                <a:latin typeface="Times New Roman" panose="02020603050405020304" pitchFamily="18" charset="0"/>
                <a:cs typeface="Times New Roman" panose="02020603050405020304" pitchFamily="18" charset="0"/>
              </a:rPr>
              <a:t>, IR 3.0 was given the nickname, “</a:t>
            </a:r>
            <a:r>
              <a:rPr lang="en-US" b="0" dirty="0">
                <a:solidFill>
                  <a:srgbClr val="FF0000"/>
                </a:solidFill>
                <a:latin typeface="Times New Roman" panose="02020603050405020304" pitchFamily="18" charset="0"/>
                <a:cs typeface="Times New Roman" panose="02020603050405020304" pitchFamily="18" charset="0"/>
              </a:rPr>
              <a:t>Digital</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Revolution</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core factor of this revolution is the </a:t>
            </a:r>
            <a:r>
              <a:rPr lang="en-US" b="0" dirty="0">
                <a:solidFill>
                  <a:srgbClr val="FF0000"/>
                </a:solidFill>
                <a:latin typeface="Times New Roman" panose="02020603050405020304" pitchFamily="18" charset="0"/>
                <a:cs typeface="Times New Roman" panose="02020603050405020304" pitchFamily="18" charset="0"/>
              </a:rPr>
              <a:t>mass production </a:t>
            </a:r>
            <a:r>
              <a:rPr lang="en-US" b="0" dirty="0">
                <a:latin typeface="Times New Roman" panose="02020603050405020304" pitchFamily="18" charset="0"/>
                <a:cs typeface="Times New Roman" panose="02020603050405020304" pitchFamily="18" charset="0"/>
              </a:rPr>
              <a:t>and widespread use of </a:t>
            </a:r>
            <a:r>
              <a:rPr lang="en-US" b="0" dirty="0">
                <a:solidFill>
                  <a:srgbClr val="FF0000"/>
                </a:solidFill>
                <a:latin typeface="Times New Roman" panose="02020603050405020304" pitchFamily="18" charset="0"/>
                <a:cs typeface="Times New Roman" panose="02020603050405020304" pitchFamily="18" charset="0"/>
              </a:rPr>
              <a:t>digital logic circuits </a:t>
            </a:r>
            <a:r>
              <a:rPr lang="en-US" b="0" dirty="0">
                <a:latin typeface="Times New Roman" panose="02020603050405020304" pitchFamily="18" charset="0"/>
                <a:cs typeface="Times New Roman" panose="02020603050405020304" pitchFamily="18" charset="0"/>
              </a:rPr>
              <a:t>and its derived technologies such as the </a:t>
            </a:r>
            <a:r>
              <a:rPr lang="en-US" b="0" dirty="0">
                <a:solidFill>
                  <a:srgbClr val="FF0000"/>
                </a:solidFill>
                <a:latin typeface="Times New Roman" panose="02020603050405020304" pitchFamily="18" charset="0"/>
                <a:cs typeface="Times New Roman" panose="02020603050405020304" pitchFamily="18" charset="0"/>
              </a:rPr>
              <a:t>computer</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handphones </a:t>
            </a:r>
            <a:r>
              <a:rPr lang="en-US" b="0" dirty="0">
                <a:latin typeface="Times New Roman" panose="02020603050405020304" pitchFamily="18" charset="0"/>
                <a:cs typeface="Times New Roman" panose="02020603050405020304" pitchFamily="18" charset="0"/>
              </a:rPr>
              <a:t>and the </a:t>
            </a:r>
            <a:r>
              <a:rPr lang="en-US" b="0" dirty="0">
                <a:solidFill>
                  <a:srgbClr val="FF0000"/>
                </a:solidFill>
                <a:latin typeface="Times New Roman" panose="02020603050405020304" pitchFamily="18" charset="0"/>
                <a:cs typeface="Times New Roman" panose="02020603050405020304" pitchFamily="18" charset="0"/>
              </a:rPr>
              <a:t>Internet</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These technological innovations have arguably transformed traditional production and business techniques enabling people to communicate with another without the need of being physically present.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Certain practices that were enabled during IR 3.0 is still being practiced until this current day, for example – the proliferation of digital computers and digital record.</a:t>
            </a:r>
          </a:p>
        </p:txBody>
      </p:sp>
      <p:sp>
        <p:nvSpPr>
          <p:cNvPr id="7"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3.0)</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13</a:t>
            </a:fld>
            <a:endParaRPr lang="en-US" altLang="en-US"/>
          </a:p>
        </p:txBody>
      </p:sp>
    </p:spTree>
    <p:extLst>
      <p:ext uri="{BB962C8B-B14F-4D97-AF65-F5344CB8AC3E}">
        <p14:creationId xmlns:p14="http://schemas.microsoft.com/office/powerpoint/2010/main" val="2130391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696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3.0)</a:t>
            </a:r>
          </a:p>
        </p:txBody>
      </p:sp>
      <p:sp>
        <p:nvSpPr>
          <p:cNvPr id="3" name="Slide Number Placeholder 2"/>
          <p:cNvSpPr>
            <a:spLocks noGrp="1"/>
          </p:cNvSpPr>
          <p:nvPr>
            <p:ph type="sldNum" idx="10"/>
          </p:nvPr>
        </p:nvSpPr>
        <p:spPr/>
        <p:txBody>
          <a:bodyPr/>
          <a:lstStyle/>
          <a:p>
            <a:pPr>
              <a:defRPr/>
            </a:pPr>
            <a:fld id="{D297423D-D407-45BB-BA72-3B9888490BA4}" type="slidenum">
              <a:rPr lang="en-US" altLang="en-US" smtClean="0"/>
              <a:pPr>
                <a:defRPr/>
              </a:pPr>
              <a:t>14</a:t>
            </a:fld>
            <a:endParaRPr lang="en-US" altLang="en-US"/>
          </a:p>
        </p:txBody>
      </p:sp>
    </p:spTree>
    <p:extLst>
      <p:ext uri="{BB962C8B-B14F-4D97-AF65-F5344CB8AC3E}">
        <p14:creationId xmlns:p14="http://schemas.microsoft.com/office/powerpoint/2010/main" val="3912263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915400" cy="5059363"/>
          </a:xfrm>
        </p:spPr>
        <p:txBody>
          <a:bodyPr>
            <a:normAutofit/>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Now, with  advancements in various technologies such as </a:t>
            </a:r>
            <a:r>
              <a:rPr lang="en-US" b="0" dirty="0">
                <a:solidFill>
                  <a:srgbClr val="FF0000"/>
                </a:solidFill>
                <a:latin typeface="Times New Roman" panose="02020603050405020304" pitchFamily="18" charset="0"/>
                <a:cs typeface="Times New Roman" panose="02020603050405020304" pitchFamily="18" charset="0"/>
              </a:rPr>
              <a:t>robotics</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Internet of Things</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additive manufacturing </a:t>
            </a:r>
            <a:r>
              <a:rPr lang="en-US" b="0" dirty="0">
                <a:latin typeface="Times New Roman" panose="02020603050405020304" pitchFamily="18" charset="0"/>
                <a:cs typeface="Times New Roman" panose="02020603050405020304" pitchFamily="18" charset="0"/>
              </a:rPr>
              <a:t>and </a:t>
            </a:r>
            <a:r>
              <a:rPr lang="en-US" b="0" dirty="0">
                <a:solidFill>
                  <a:srgbClr val="FF0000"/>
                </a:solidFill>
                <a:latin typeface="Times New Roman" panose="02020603050405020304" pitchFamily="18" charset="0"/>
                <a:cs typeface="Times New Roman" panose="02020603050405020304" pitchFamily="18" charset="0"/>
              </a:rPr>
              <a:t>autonomous vehicles</a:t>
            </a:r>
            <a:r>
              <a:rPr lang="en-US" b="0" dirty="0">
                <a:latin typeface="Times New Roman" panose="02020603050405020304" pitchFamily="18" charset="0"/>
                <a:cs typeface="Times New Roman" panose="02020603050405020304" pitchFamily="18" charset="0"/>
              </a:rPr>
              <a:t>, IR 4.0 was coined by Klaus Schwab, in the year 2016.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technologies mentioned above are what you call – </a:t>
            </a:r>
            <a:r>
              <a:rPr lang="en-US" b="0" dirty="0">
                <a:solidFill>
                  <a:srgbClr val="FF0000"/>
                </a:solidFill>
                <a:latin typeface="Times New Roman" panose="02020603050405020304" pitchFamily="18" charset="0"/>
                <a:cs typeface="Times New Roman" panose="02020603050405020304" pitchFamily="18" charset="0"/>
              </a:rPr>
              <a:t>cyber-physical systems</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 </a:t>
            </a:r>
            <a:r>
              <a:rPr lang="en-US" b="0" dirty="0">
                <a:solidFill>
                  <a:srgbClr val="FF0000"/>
                </a:solidFill>
                <a:latin typeface="Times New Roman" panose="02020603050405020304" pitchFamily="18" charset="0"/>
                <a:cs typeface="Times New Roman" panose="02020603050405020304" pitchFamily="18" charset="0"/>
              </a:rPr>
              <a:t>cyber-physical system </a:t>
            </a:r>
            <a:r>
              <a:rPr lang="en-US" b="0" dirty="0">
                <a:latin typeface="Times New Roman" panose="02020603050405020304" pitchFamily="18" charset="0"/>
                <a:cs typeface="Times New Roman" panose="02020603050405020304" pitchFamily="18" charset="0"/>
              </a:rPr>
              <a:t>is a mechanism that is controlled or monitored by </a:t>
            </a:r>
            <a:r>
              <a:rPr lang="en-US" b="0" dirty="0">
                <a:solidFill>
                  <a:srgbClr val="FF0000"/>
                </a:solidFill>
                <a:latin typeface="Times New Roman" panose="02020603050405020304" pitchFamily="18" charset="0"/>
                <a:cs typeface="Times New Roman" panose="02020603050405020304" pitchFamily="18" charset="0"/>
              </a:rPr>
              <a:t>computer-based algorithms</a:t>
            </a:r>
            <a:r>
              <a:rPr lang="en-US" b="0" dirty="0">
                <a:latin typeface="Times New Roman" panose="02020603050405020304" pitchFamily="18" charset="0"/>
                <a:cs typeface="Times New Roman" panose="02020603050405020304" pitchFamily="18" charset="0"/>
              </a:rPr>
              <a:t>, tightly integrated with the Internet and its users. </a:t>
            </a:r>
          </a:p>
        </p:txBody>
      </p:sp>
      <p:sp>
        <p:nvSpPr>
          <p:cNvPr id="7"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4.0)</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15</a:t>
            </a:fld>
            <a:endParaRPr lang="en-US" altLang="en-US"/>
          </a:p>
        </p:txBody>
      </p:sp>
    </p:spTree>
    <p:extLst>
      <p:ext uri="{BB962C8B-B14F-4D97-AF65-F5344CB8AC3E}">
        <p14:creationId xmlns:p14="http://schemas.microsoft.com/office/powerpoint/2010/main" val="3270168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686800" cy="5287963"/>
          </a:xfrm>
        </p:spPr>
        <p:txBody>
          <a:bodyPr>
            <a:normAutofit/>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One example that is being widely practiced in industries today is the usage of Computer Numerical Control (CNC) machines.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These machines are operated by giving it instructions using a computer.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Another major breakthrough that is associated with IR 4.0 is the adoption of Artificial Intelligence (AI),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AI is also one of the main elements that give life to Autonomous Vehicles and Automated Robots. </a:t>
            </a:r>
          </a:p>
        </p:txBody>
      </p:sp>
      <p:sp>
        <p:nvSpPr>
          <p:cNvPr id="7"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4.0)</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16</a:t>
            </a:fld>
            <a:endParaRPr lang="en-US" altLang="en-US"/>
          </a:p>
        </p:txBody>
      </p:sp>
    </p:spTree>
    <p:extLst>
      <p:ext uri="{BB962C8B-B14F-4D97-AF65-F5344CB8AC3E}">
        <p14:creationId xmlns:p14="http://schemas.microsoft.com/office/powerpoint/2010/main" val="69058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487362"/>
          </a:xfrm>
        </p:spPr>
        <p:txBody>
          <a:bodyPr>
            <a:normAutofit fontScale="90000"/>
          </a:bodyPr>
          <a:lstStyle/>
          <a:p>
            <a:r>
              <a:rPr lang="en-US" b="1" dirty="0">
                <a:effectLst>
                  <a:outerShdw blurRad="38100" dist="38100" dir="2700000" algn="tl">
                    <a:srgbClr val="000000">
                      <a:alpha val="43137"/>
                    </a:srgbClr>
                  </a:outerShdw>
                </a:effectLst>
              </a:rPr>
              <a:t>Industrial Revolution (IR 4.0)</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3820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5411355"/>
            <a:ext cx="5257799" cy="3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idx="10"/>
          </p:nvPr>
        </p:nvSpPr>
        <p:spPr/>
        <p:txBody>
          <a:bodyPr/>
          <a:lstStyle/>
          <a:p>
            <a:pPr>
              <a:defRPr/>
            </a:pPr>
            <a:fld id="{D297423D-D407-45BB-BA72-3B9888490BA4}" type="slidenum">
              <a:rPr lang="en-US" altLang="en-US" smtClean="0"/>
              <a:pPr>
                <a:defRPr/>
              </a:pPr>
              <a:t>17</a:t>
            </a:fld>
            <a:endParaRPr lang="en-US" altLang="en-US"/>
          </a:p>
        </p:txBody>
      </p:sp>
    </p:spTree>
    <p:extLst>
      <p:ext uri="{BB962C8B-B14F-4D97-AF65-F5344CB8AC3E}">
        <p14:creationId xmlns:p14="http://schemas.microsoft.com/office/powerpoint/2010/main" val="62181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6477000" cy="487362"/>
          </a:xfrm>
        </p:spPr>
        <p:txBody>
          <a:bodyPr>
            <a:normAutofit fontScale="90000"/>
          </a:bodyPr>
          <a:lstStyle/>
          <a:p>
            <a:pPr algn="l"/>
            <a:r>
              <a:rPr lang="en-US" b="1" dirty="0">
                <a:effectLst>
                  <a:outerShdw blurRad="38100" dist="38100" dir="2700000" algn="tl">
                    <a:srgbClr val="000000">
                      <a:alpha val="43137"/>
                    </a:srgbClr>
                  </a:outerShdw>
                </a:effectLst>
              </a:rPr>
              <a:t>Role of Data for Emerging Technologies</a:t>
            </a:r>
          </a:p>
        </p:txBody>
      </p:sp>
      <p:sp>
        <p:nvSpPr>
          <p:cNvPr id="3" name="Content Placeholder 2"/>
          <p:cNvSpPr>
            <a:spLocks noGrp="1"/>
          </p:cNvSpPr>
          <p:nvPr>
            <p:ph idx="1"/>
          </p:nvPr>
        </p:nvSpPr>
        <p:spPr>
          <a:xfrm>
            <a:off x="0" y="782424"/>
            <a:ext cx="8991600" cy="5923175"/>
          </a:xfrm>
        </p:spPr>
        <p:txBody>
          <a:bodyPr>
            <a:normAutofit fontScale="92500"/>
          </a:bodyPr>
          <a:lstStyle/>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Data</a:t>
            </a:r>
            <a:r>
              <a:rPr lang="en-US" b="0" dirty="0">
                <a:latin typeface="Times New Roman" panose="02020603050405020304" pitchFamily="18" charset="0"/>
                <a:cs typeface="Times New Roman" panose="02020603050405020304" pitchFamily="18" charset="0"/>
              </a:rPr>
              <a:t> is regarded as the </a:t>
            </a:r>
            <a:r>
              <a:rPr lang="en-US" b="0" dirty="0">
                <a:solidFill>
                  <a:srgbClr val="FF0000"/>
                </a:solidFill>
                <a:latin typeface="Times New Roman" panose="02020603050405020304" pitchFamily="18" charset="0"/>
                <a:cs typeface="Times New Roman" panose="02020603050405020304" pitchFamily="18" charset="0"/>
              </a:rPr>
              <a:t>new oil </a:t>
            </a:r>
            <a:r>
              <a:rPr lang="en-US" b="0" dirty="0">
                <a:latin typeface="Times New Roman" panose="02020603050405020304" pitchFamily="18" charset="0"/>
                <a:cs typeface="Times New Roman" panose="02020603050405020304" pitchFamily="18" charset="0"/>
              </a:rPr>
              <a:t>and </a:t>
            </a:r>
            <a:r>
              <a:rPr lang="en-US" b="0" dirty="0">
                <a:solidFill>
                  <a:srgbClr val="FF0000"/>
                </a:solidFill>
                <a:latin typeface="Times New Roman" panose="02020603050405020304" pitchFamily="18" charset="0"/>
                <a:cs typeface="Times New Roman" panose="02020603050405020304" pitchFamily="18" charset="0"/>
              </a:rPr>
              <a:t>strategic asset </a:t>
            </a:r>
            <a:r>
              <a:rPr lang="en-US" b="0" dirty="0">
                <a:latin typeface="Times New Roman" panose="02020603050405020304" pitchFamily="18" charset="0"/>
                <a:cs typeface="Times New Roman" panose="02020603050405020304" pitchFamily="18" charset="0"/>
              </a:rPr>
              <a:t>since we are living in the age of big data, and drives or even determines the future of science, technology, the economy, and possibly everything in our world today and tomorrow.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Data have not only triggered tremendous hype and buzz but more importantly, presents enormous challenges that in turn bring incredible innovation and economic opportunities.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This reshaping and paradigm-shifting are driven not just by data itself but all other aspects that could be created, transformed, and/or adjusted by understanding, exploring, and utilizing data.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preceding trend and its potential have triggered new debate about data-intensive scientific discovery as an emerging technology, the so-called  “fourth  industrial revolution,” </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18</a:t>
            </a:fld>
            <a:endParaRPr lang="en-US" altLang="en-US"/>
          </a:p>
        </p:txBody>
      </p:sp>
    </p:spTree>
    <p:extLst>
      <p:ext uri="{BB962C8B-B14F-4D97-AF65-F5344CB8AC3E}">
        <p14:creationId xmlns:p14="http://schemas.microsoft.com/office/powerpoint/2010/main" val="56510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838200"/>
            <a:ext cx="8991600" cy="5287963"/>
          </a:xfrm>
        </p:spPr>
        <p:txBody>
          <a:bodyPr>
            <a:normAutofit/>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There is no doubt, nevertheless, that the potential of data science and analytics to enable data-driven theory, economy, and professional development is increasingly being recognized.</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This involves not only core disciplines such as computing, informatics, and statistics, but also the broad-based fields of business, social science, and health/medical science.</a:t>
            </a:r>
          </a:p>
        </p:txBody>
      </p:sp>
      <p:sp>
        <p:nvSpPr>
          <p:cNvPr id="7" name="Title 1"/>
          <p:cNvSpPr>
            <a:spLocks noGrp="1"/>
          </p:cNvSpPr>
          <p:nvPr>
            <p:ph type="title"/>
          </p:nvPr>
        </p:nvSpPr>
        <p:spPr>
          <a:xfrm>
            <a:off x="1295400" y="198438"/>
            <a:ext cx="7543800" cy="487362"/>
          </a:xfrm>
        </p:spPr>
        <p:txBody>
          <a:bodyPr>
            <a:normAutofit fontScale="90000"/>
          </a:bodyPr>
          <a:lstStyle/>
          <a:p>
            <a:pPr algn="l"/>
            <a:r>
              <a:rPr lang="en-US" b="1" dirty="0">
                <a:effectLst>
                  <a:outerShdw blurRad="38100" dist="38100" dir="2700000" algn="tl">
                    <a:srgbClr val="000000">
                      <a:alpha val="43137"/>
                    </a:srgbClr>
                  </a:outerShdw>
                </a:effectLst>
              </a:rPr>
              <a:t>Role of Data for Emerging Technologies</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19</a:t>
            </a:fld>
            <a:endParaRPr lang="en-US" altLang="en-US"/>
          </a:p>
        </p:txBody>
      </p:sp>
    </p:spTree>
    <p:extLst>
      <p:ext uri="{BB962C8B-B14F-4D97-AF65-F5344CB8AC3E}">
        <p14:creationId xmlns:p14="http://schemas.microsoft.com/office/powerpoint/2010/main" val="292799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90800"/>
            <a:ext cx="7772400" cy="1470025"/>
          </a:xfrm>
        </p:spPr>
        <p:txBody>
          <a:bodyPr>
            <a:normAutofit/>
          </a:bodyPr>
          <a:lstStyle/>
          <a:p>
            <a:r>
              <a:rPr lang="en-US" sz="4000" dirty="0">
                <a:solidFill>
                  <a:schemeClr val="tx1"/>
                </a:solidFill>
                <a:effectLst>
                  <a:outerShdw blurRad="38100" dist="38100" dir="2700000" algn="tl">
                    <a:srgbClr val="000000">
                      <a:alpha val="43137"/>
                    </a:srgbClr>
                  </a:outerShdw>
                </a:effectLst>
              </a:rPr>
              <a:t>Chapter 1: Introduction to Emerging Technologies</a:t>
            </a:r>
          </a:p>
        </p:txBody>
      </p:sp>
      <p:sp>
        <p:nvSpPr>
          <p:cNvPr id="7" name="Slide Number Placeholder 6"/>
          <p:cNvSpPr>
            <a:spLocks noGrp="1"/>
          </p:cNvSpPr>
          <p:nvPr>
            <p:ph type="sldNum" idx="10"/>
          </p:nvPr>
        </p:nvSpPr>
        <p:spPr/>
        <p:txBody>
          <a:bodyPr/>
          <a:lstStyle/>
          <a:p>
            <a:pPr>
              <a:defRPr/>
            </a:pPr>
            <a:fld id="{1CEE93B3-E1BD-4569-A4C3-97F9887DC024}" type="slidenum">
              <a:rPr lang="en-US" altLang="en-US" smtClean="0"/>
              <a:pPr>
                <a:defRPr/>
              </a:pPr>
              <a:t>2</a:t>
            </a:fld>
            <a:endParaRPr lang="en-US" altLang="en-US"/>
          </a:p>
        </p:txBody>
      </p:sp>
    </p:spTree>
    <p:extLst>
      <p:ext uri="{BB962C8B-B14F-4D97-AF65-F5344CB8AC3E}">
        <p14:creationId xmlns:p14="http://schemas.microsoft.com/office/powerpoint/2010/main" val="70570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305800" cy="561975"/>
          </a:xfrm>
        </p:spPr>
        <p:txBody>
          <a:bodyPr>
            <a:normAutofit/>
          </a:bodyPr>
          <a:lstStyle/>
          <a:p>
            <a:r>
              <a:rPr lang="en-US" sz="2400" b="1" dirty="0">
                <a:effectLst>
                  <a:outerShdw blurRad="38100" dist="38100" dir="2700000" algn="tl">
                    <a:srgbClr val="000000">
                      <a:alpha val="43137"/>
                    </a:srgbClr>
                  </a:outerShdw>
                </a:effectLst>
              </a:rPr>
              <a:t>Enabling devices and network (Programmable devices)</a:t>
            </a:r>
          </a:p>
        </p:txBody>
      </p:sp>
      <p:sp>
        <p:nvSpPr>
          <p:cNvPr id="3" name="Content Placeholder 2"/>
          <p:cNvSpPr>
            <a:spLocks noGrp="1"/>
          </p:cNvSpPr>
          <p:nvPr>
            <p:ph idx="1"/>
          </p:nvPr>
        </p:nvSpPr>
        <p:spPr>
          <a:xfrm>
            <a:off x="152400" y="838200"/>
            <a:ext cx="8839200" cy="5486400"/>
          </a:xfrm>
        </p:spPr>
        <p:txBody>
          <a:bodyPr>
            <a:normAutofit fontScale="85000" lnSpcReduction="2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In the world of digital electronic systems, there are </a:t>
            </a:r>
            <a:r>
              <a:rPr lang="en-US" b="0" dirty="0">
                <a:solidFill>
                  <a:srgbClr val="FF0000"/>
                </a:solidFill>
                <a:latin typeface="Times New Roman" panose="02020603050405020304" pitchFamily="18" charset="0"/>
                <a:cs typeface="Times New Roman" panose="02020603050405020304" pitchFamily="18" charset="0"/>
              </a:rPr>
              <a:t>four </a:t>
            </a:r>
            <a:r>
              <a:rPr lang="en-US" b="0" dirty="0">
                <a:latin typeface="Times New Roman" panose="02020603050405020304" pitchFamily="18" charset="0"/>
                <a:cs typeface="Times New Roman" panose="02020603050405020304" pitchFamily="18" charset="0"/>
              </a:rPr>
              <a:t>basic kinds of devices: </a:t>
            </a:r>
            <a:r>
              <a:rPr lang="en-US" b="0" dirty="0">
                <a:solidFill>
                  <a:srgbClr val="FF0000"/>
                </a:solidFill>
                <a:latin typeface="Times New Roman" panose="02020603050405020304" pitchFamily="18" charset="0"/>
                <a:cs typeface="Times New Roman" panose="02020603050405020304" pitchFamily="18" charset="0"/>
              </a:rPr>
              <a:t>memory</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microprocessors</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logic</a:t>
            </a:r>
            <a:r>
              <a:rPr lang="en-US" b="0" dirty="0">
                <a:latin typeface="Times New Roman" panose="02020603050405020304" pitchFamily="18" charset="0"/>
                <a:cs typeface="Times New Roman" panose="02020603050405020304" pitchFamily="18" charset="0"/>
              </a:rPr>
              <a:t>,  and </a:t>
            </a:r>
            <a:r>
              <a:rPr lang="en-US" b="0" dirty="0">
                <a:solidFill>
                  <a:srgbClr val="FF0000"/>
                </a:solidFill>
                <a:latin typeface="Times New Roman" panose="02020603050405020304" pitchFamily="18" charset="0"/>
                <a:cs typeface="Times New Roman" panose="02020603050405020304" pitchFamily="18" charset="0"/>
              </a:rPr>
              <a:t>networks</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Memory</a:t>
            </a:r>
            <a:r>
              <a:rPr lang="en-US" b="0" dirty="0">
                <a:latin typeface="Times New Roman" panose="02020603050405020304" pitchFamily="18" charset="0"/>
                <a:cs typeface="Times New Roman" panose="02020603050405020304" pitchFamily="18" charset="0"/>
              </a:rPr>
              <a:t> devices store random information such as the contents of a spreadsheet or database.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Microprocessors</a:t>
            </a:r>
            <a:r>
              <a:rPr lang="en-US" b="0" dirty="0">
                <a:latin typeface="Times New Roman" panose="02020603050405020304" pitchFamily="18" charset="0"/>
                <a:cs typeface="Times New Roman" panose="02020603050405020304" pitchFamily="18" charset="0"/>
              </a:rPr>
              <a:t> execute software instructions to perform a wide variety of tasks such as running a word processing program or video game.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Logic</a:t>
            </a:r>
            <a:r>
              <a:rPr lang="en-US" b="0" dirty="0">
                <a:latin typeface="Times New Roman" panose="02020603050405020304" pitchFamily="18" charset="0"/>
                <a:cs typeface="Times New Roman" panose="02020603050405020304" pitchFamily="18" charset="0"/>
              </a:rPr>
              <a:t> devices provide specific functions, including device-to-device interfacing, data communication, signal processing, data display, timing and control operations, and almost every other function a system must perform.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a:t>
            </a:r>
            <a:r>
              <a:rPr lang="en-US" b="0" dirty="0">
                <a:solidFill>
                  <a:srgbClr val="FF0000"/>
                </a:solidFill>
                <a:latin typeface="Times New Roman" panose="02020603050405020304" pitchFamily="18" charset="0"/>
                <a:cs typeface="Times New Roman" panose="02020603050405020304" pitchFamily="18" charset="0"/>
              </a:rPr>
              <a:t>network</a:t>
            </a:r>
            <a:r>
              <a:rPr lang="en-US" b="0" dirty="0">
                <a:latin typeface="Times New Roman" panose="02020603050405020304" pitchFamily="18" charset="0"/>
                <a:cs typeface="Times New Roman" panose="02020603050405020304" pitchFamily="18" charset="0"/>
              </a:rPr>
              <a:t> is a collection of computers, servers, mainframes, network devices, peripherals, or other devices connected to one another to allow the sharing of data.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An excellent example of a network is the </a:t>
            </a:r>
            <a:r>
              <a:rPr lang="en-US" b="0" dirty="0">
                <a:solidFill>
                  <a:srgbClr val="FF0000"/>
                </a:solidFill>
                <a:latin typeface="Times New Roman" panose="02020603050405020304" pitchFamily="18" charset="0"/>
                <a:cs typeface="Times New Roman" panose="02020603050405020304" pitchFamily="18" charset="0"/>
              </a:rPr>
              <a:t>Internet</a:t>
            </a:r>
            <a:r>
              <a:rPr lang="en-US" b="0" dirty="0">
                <a:latin typeface="Times New Roman" panose="02020603050405020304" pitchFamily="18" charset="0"/>
                <a:cs typeface="Times New Roman" panose="02020603050405020304" pitchFamily="18" charset="0"/>
              </a:rPr>
              <a:t>, which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connects millions of people all over the world</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20</a:t>
            </a:fld>
            <a:endParaRPr lang="en-US" altLang="en-US"/>
          </a:p>
        </p:txBody>
      </p:sp>
    </p:spTree>
    <p:extLst>
      <p:ext uri="{BB962C8B-B14F-4D97-AF65-F5344CB8AC3E}">
        <p14:creationId xmlns:p14="http://schemas.microsoft.com/office/powerpoint/2010/main" val="2238820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2285999"/>
          </a:xfrm>
        </p:spPr>
        <p:txBody>
          <a:bodyPr>
            <a:normAutofit fontScale="92500" lnSpcReduction="20000"/>
          </a:bodyPr>
          <a:lstStyle/>
          <a:p>
            <a:pPr marL="457200" indent="-457200">
              <a:buFont typeface="Arial" panose="020B0604020202020204" pitchFamily="34" charset="0"/>
              <a:buChar char="•"/>
            </a:pPr>
            <a:r>
              <a:rPr lang="en-US" sz="2800" b="0" dirty="0">
                <a:solidFill>
                  <a:srgbClr val="FF0000"/>
                </a:solidFill>
                <a:latin typeface="Times New Roman" panose="02020603050405020304" pitchFamily="18" charset="0"/>
                <a:cs typeface="Times New Roman" panose="02020603050405020304" pitchFamily="18" charset="0"/>
              </a:rPr>
              <a:t>Programmable devices </a:t>
            </a:r>
            <a:r>
              <a:rPr lang="en-US" sz="2800" b="0" dirty="0">
                <a:latin typeface="Times New Roman" panose="02020603050405020304" pitchFamily="18" charset="0"/>
                <a:cs typeface="Times New Roman" panose="02020603050405020304" pitchFamily="18" charset="0"/>
              </a:rPr>
              <a:t>usually refer to chips that incorporate field programmable logic devices (</a:t>
            </a:r>
            <a:r>
              <a:rPr lang="en-US" sz="2800" b="0" dirty="0">
                <a:solidFill>
                  <a:srgbClr val="FF0000"/>
                </a:solidFill>
                <a:latin typeface="Times New Roman" panose="02020603050405020304" pitchFamily="18" charset="0"/>
                <a:cs typeface="Times New Roman" panose="02020603050405020304" pitchFamily="18" charset="0"/>
              </a:rPr>
              <a:t>FPGAs</a:t>
            </a:r>
            <a:r>
              <a:rPr lang="en-US" sz="2800" b="0" dirty="0">
                <a:latin typeface="Times New Roman" panose="02020603050405020304" pitchFamily="18" charset="0"/>
                <a:cs typeface="Times New Roman" panose="02020603050405020304" pitchFamily="18" charset="0"/>
              </a:rPr>
              <a:t>), complex programmable logic devices (</a:t>
            </a:r>
            <a:r>
              <a:rPr lang="en-US" sz="2800" b="0" dirty="0">
                <a:solidFill>
                  <a:srgbClr val="FF0000"/>
                </a:solidFill>
                <a:latin typeface="Times New Roman" panose="02020603050405020304" pitchFamily="18" charset="0"/>
                <a:cs typeface="Times New Roman" panose="02020603050405020304" pitchFamily="18" charset="0"/>
              </a:rPr>
              <a:t>CPLD</a:t>
            </a:r>
            <a:r>
              <a:rPr lang="en-US" sz="2800" b="0" dirty="0">
                <a:latin typeface="Times New Roman" panose="02020603050405020304" pitchFamily="18" charset="0"/>
                <a:cs typeface="Times New Roman" panose="02020603050405020304" pitchFamily="18" charset="0"/>
              </a:rPr>
              <a:t>) and programmable logic devices (</a:t>
            </a:r>
            <a:r>
              <a:rPr lang="en-US" sz="2800" b="0" dirty="0">
                <a:solidFill>
                  <a:srgbClr val="FF0000"/>
                </a:solidFill>
                <a:latin typeface="Times New Roman" panose="02020603050405020304" pitchFamily="18" charset="0"/>
                <a:cs typeface="Times New Roman" panose="02020603050405020304" pitchFamily="18" charset="0"/>
              </a:rPr>
              <a:t>PLD</a:t>
            </a:r>
            <a:r>
              <a:rPr lang="en-US" sz="2800"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800" b="0" dirty="0">
                <a:latin typeface="Times New Roman" panose="02020603050405020304" pitchFamily="18" charset="0"/>
                <a:cs typeface="Times New Roman" panose="02020603050405020304" pitchFamily="18" charset="0"/>
              </a:rPr>
              <a:t>There are also devices that are the analog equivalent of these called </a:t>
            </a:r>
            <a:r>
              <a:rPr lang="en-US" sz="2800" b="0" dirty="0">
                <a:solidFill>
                  <a:srgbClr val="FF0000"/>
                </a:solidFill>
                <a:latin typeface="Times New Roman" panose="02020603050405020304" pitchFamily="18" charset="0"/>
                <a:cs typeface="Times New Roman" panose="02020603050405020304" pitchFamily="18" charset="0"/>
              </a:rPr>
              <a:t>field-programmable analog arrays</a:t>
            </a:r>
            <a:r>
              <a:rPr lang="en-US" sz="2800" b="0" dirty="0">
                <a:latin typeface="Times New Roman" panose="02020603050405020304" pitchFamily="18" charset="0"/>
                <a:cs typeface="Times New Roman" panose="02020603050405020304"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0"/>
            <a:ext cx="80010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990600" y="76200"/>
            <a:ext cx="8305800" cy="561975"/>
          </a:xfrm>
        </p:spPr>
        <p:txBody>
          <a:bodyPr>
            <a:normAutofit/>
          </a:bodyPr>
          <a:lstStyle/>
          <a:p>
            <a:r>
              <a:rPr lang="en-US" sz="2400" b="1" dirty="0">
                <a:effectLst>
                  <a:outerShdw blurRad="38100" dist="38100" dir="2700000" algn="tl">
                    <a:srgbClr val="000000">
                      <a:alpha val="43137"/>
                    </a:srgbClr>
                  </a:outerShdw>
                </a:effectLst>
              </a:rPr>
              <a:t>Enabling devices and network (Programmable devices)</a:t>
            </a:r>
          </a:p>
        </p:txBody>
      </p:sp>
      <p:sp>
        <p:nvSpPr>
          <p:cNvPr id="2" name="Slide Number Placeholder 1"/>
          <p:cNvSpPr>
            <a:spLocks noGrp="1"/>
          </p:cNvSpPr>
          <p:nvPr>
            <p:ph type="sldNum" idx="10"/>
          </p:nvPr>
        </p:nvSpPr>
        <p:spPr/>
        <p:txBody>
          <a:bodyPr/>
          <a:lstStyle/>
          <a:p>
            <a:pPr>
              <a:defRPr/>
            </a:pPr>
            <a:fld id="{D297423D-D407-45BB-BA72-3B9888490BA4}" type="slidenum">
              <a:rPr lang="en-US" altLang="en-US" smtClean="0"/>
              <a:pPr>
                <a:defRPr/>
              </a:pPr>
              <a:t>21</a:t>
            </a:fld>
            <a:endParaRPr lang="en-US" altLang="en-US"/>
          </a:p>
        </p:txBody>
      </p:sp>
    </p:spTree>
    <p:extLst>
      <p:ext uri="{BB962C8B-B14F-4D97-AF65-F5344CB8AC3E}">
        <p14:creationId xmlns:p14="http://schemas.microsoft.com/office/powerpoint/2010/main" val="504045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686800" cy="5246687"/>
          </a:xfrm>
        </p:spPr>
        <p:txBody>
          <a:bodyPr>
            <a:normAutofit/>
          </a:bodyPr>
          <a:lstStyle/>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Why is a computer referred to as a programmable device?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Because what makes a computer a computer is that </a:t>
            </a:r>
            <a:r>
              <a:rPr lang="en-US" b="0" dirty="0">
                <a:solidFill>
                  <a:srgbClr val="FF0000"/>
                </a:solidFill>
                <a:latin typeface="Times New Roman" panose="02020603050405020304" pitchFamily="18" charset="0"/>
                <a:cs typeface="Times New Roman" panose="02020603050405020304" pitchFamily="18" charset="0"/>
              </a:rPr>
              <a:t>it follows a set of instructions</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Many electronic devices are computers that  perform only one operation, but they are still following instructions that reside permanently in the unit.</a:t>
            </a:r>
          </a:p>
        </p:txBody>
      </p:sp>
      <p:sp>
        <p:nvSpPr>
          <p:cNvPr id="8" name="Title 1"/>
          <p:cNvSpPr>
            <a:spLocks noGrp="1"/>
          </p:cNvSpPr>
          <p:nvPr>
            <p:ph type="title"/>
          </p:nvPr>
        </p:nvSpPr>
        <p:spPr>
          <a:xfrm>
            <a:off x="990600" y="76200"/>
            <a:ext cx="8305800" cy="561975"/>
          </a:xfrm>
        </p:spPr>
        <p:txBody>
          <a:bodyPr>
            <a:normAutofit/>
          </a:bodyPr>
          <a:lstStyle/>
          <a:p>
            <a:r>
              <a:rPr lang="en-US" sz="2400" b="1" dirty="0">
                <a:effectLst>
                  <a:outerShdw blurRad="38100" dist="38100" dir="2700000" algn="tl">
                    <a:srgbClr val="000000">
                      <a:alpha val="43137"/>
                    </a:srgbClr>
                  </a:outerShdw>
                </a:effectLst>
              </a:rPr>
              <a:t>Enabling devices and network (Programmable devices)</a:t>
            </a:r>
          </a:p>
        </p:txBody>
      </p:sp>
      <p:sp>
        <p:nvSpPr>
          <p:cNvPr id="2" name="Slide Number Placeholder 1"/>
          <p:cNvSpPr>
            <a:spLocks noGrp="1"/>
          </p:cNvSpPr>
          <p:nvPr>
            <p:ph type="sldNum" idx="10"/>
          </p:nvPr>
        </p:nvSpPr>
        <p:spPr/>
        <p:txBody>
          <a:bodyPr/>
          <a:lstStyle/>
          <a:p>
            <a:pPr>
              <a:defRPr/>
            </a:pPr>
            <a:fld id="{D297423D-D407-45BB-BA72-3B9888490BA4}" type="slidenum">
              <a:rPr lang="en-US" altLang="en-US" smtClean="0"/>
              <a:pPr>
                <a:defRPr/>
              </a:pPr>
              <a:t>22</a:t>
            </a:fld>
            <a:endParaRPr lang="en-US" altLang="en-US"/>
          </a:p>
        </p:txBody>
      </p:sp>
    </p:spTree>
    <p:extLst>
      <p:ext uri="{BB962C8B-B14F-4D97-AF65-F5344CB8AC3E}">
        <p14:creationId xmlns:p14="http://schemas.microsoft.com/office/powerpoint/2010/main" val="2783118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normAutofit/>
          </a:bodyPr>
          <a:lstStyle/>
          <a:p>
            <a:r>
              <a:rPr lang="en-US" b="1" dirty="0">
                <a:effectLst>
                  <a:outerShdw blurRad="38100" dist="38100" dir="2700000" algn="tl">
                    <a:srgbClr val="000000">
                      <a:alpha val="43137"/>
                    </a:srgbClr>
                  </a:outerShdw>
                </a:effectLst>
              </a:rPr>
              <a:t>List of some Programmable devices</a:t>
            </a: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Achronix Speedster SPD60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Actel’s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Altera Stratix IV GT and Arria II GX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Atmel’s AT91CAP7L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Cypress Semiconductor’s programmable system-on-chip (PSoC) family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Lattice Semiconductor’s ECP3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Lime Microsystems’ LMS6002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Silicon Blue Technologies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Xilinx Virtex 6 and Spartan 6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Xmos Semiconductor L series</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23</a:t>
            </a:fld>
            <a:endParaRPr lang="en-US" altLang="en-US"/>
          </a:p>
        </p:txBody>
      </p:sp>
    </p:spTree>
    <p:extLst>
      <p:ext uri="{BB962C8B-B14F-4D97-AF65-F5344CB8AC3E}">
        <p14:creationId xmlns:p14="http://schemas.microsoft.com/office/powerpoint/2010/main" val="151489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534400" cy="5486400"/>
          </a:xfrm>
        </p:spPr>
        <p:txBody>
          <a:bodyPr>
            <a:normAutofit/>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 full range of network-related equipment referred to as </a:t>
            </a:r>
            <a:r>
              <a:rPr lang="en-US" b="0" dirty="0">
                <a:solidFill>
                  <a:srgbClr val="FF0000"/>
                </a:solidFill>
                <a:latin typeface="Times New Roman" panose="02020603050405020304" pitchFamily="18" charset="0"/>
                <a:cs typeface="Times New Roman" panose="02020603050405020304" pitchFamily="18" charset="0"/>
              </a:rPr>
              <a:t>Service Enabling Devices</a:t>
            </a:r>
            <a:r>
              <a:rPr lang="en-US" b="0" dirty="0">
                <a:latin typeface="Times New Roman" panose="02020603050405020304" pitchFamily="18" charset="0"/>
                <a:cs typeface="Times New Roman" panose="02020603050405020304" pitchFamily="18" charset="0"/>
              </a:rPr>
              <a:t> (SEDs), which can include: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Traditional channel service unit (CSU) and data service unit (DSU)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Modems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Routers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Switches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Conferencing equipment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Network appliances (NIDs and SIDs) </a:t>
            </a:r>
          </a:p>
          <a:p>
            <a:pPr marL="457200" indent="-457200">
              <a:buFont typeface="Wingdings" panose="05000000000000000000" pitchFamily="2" charset="2"/>
              <a:buChar char="Ø"/>
            </a:pPr>
            <a:r>
              <a:rPr lang="en-US" b="0" dirty="0">
                <a:latin typeface="Times New Roman" panose="02020603050405020304" pitchFamily="18" charset="0"/>
                <a:cs typeface="Times New Roman" panose="02020603050405020304" pitchFamily="18" charset="0"/>
              </a:rPr>
              <a:t>Hosting equipment and servers</a:t>
            </a:r>
          </a:p>
        </p:txBody>
      </p:sp>
      <p:sp>
        <p:nvSpPr>
          <p:cNvPr id="8" name="Title 1"/>
          <p:cNvSpPr>
            <a:spLocks noGrp="1"/>
          </p:cNvSpPr>
          <p:nvPr>
            <p:ph type="title"/>
          </p:nvPr>
        </p:nvSpPr>
        <p:spPr>
          <a:xfrm>
            <a:off x="457200" y="76200"/>
            <a:ext cx="8229600" cy="609600"/>
          </a:xfrm>
        </p:spPr>
        <p:txBody>
          <a:bodyPr>
            <a:normAutofit/>
          </a:bodyPr>
          <a:lstStyle/>
          <a:p>
            <a:r>
              <a:rPr lang="en-US" b="1" dirty="0">
                <a:effectLst>
                  <a:outerShdw blurRad="38100" dist="38100" dir="2700000" algn="tl">
                    <a:srgbClr val="000000">
                      <a:alpha val="43137"/>
                    </a:srgbClr>
                  </a:outerShdw>
                </a:effectLst>
              </a:rPr>
              <a:t>List of some Programmable devices</a:t>
            </a:r>
          </a:p>
        </p:txBody>
      </p:sp>
      <p:sp>
        <p:nvSpPr>
          <p:cNvPr id="2" name="Slide Number Placeholder 1"/>
          <p:cNvSpPr>
            <a:spLocks noGrp="1"/>
          </p:cNvSpPr>
          <p:nvPr>
            <p:ph type="sldNum" idx="10"/>
          </p:nvPr>
        </p:nvSpPr>
        <p:spPr/>
        <p:txBody>
          <a:bodyPr/>
          <a:lstStyle/>
          <a:p>
            <a:pPr>
              <a:defRPr/>
            </a:pPr>
            <a:fld id="{D297423D-D407-45BB-BA72-3B9888490BA4}" type="slidenum">
              <a:rPr lang="en-US" altLang="en-US" smtClean="0"/>
              <a:pPr>
                <a:defRPr/>
              </a:pPr>
              <a:t>24</a:t>
            </a:fld>
            <a:endParaRPr lang="en-US" altLang="en-US"/>
          </a:p>
        </p:txBody>
      </p:sp>
    </p:spTree>
    <p:extLst>
      <p:ext uri="{BB962C8B-B14F-4D97-AF65-F5344CB8AC3E}">
        <p14:creationId xmlns:p14="http://schemas.microsoft.com/office/powerpoint/2010/main" val="935173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lstStyle/>
          <a:p>
            <a:r>
              <a:rPr lang="en-US" b="1" dirty="0">
                <a:effectLst>
                  <a:outerShdw blurRad="38100" dist="38100" dir="2700000" algn="tl">
                    <a:srgbClr val="000000">
                      <a:alpha val="43137"/>
                    </a:srgbClr>
                  </a:outerShdw>
                </a:effectLst>
              </a:rPr>
              <a:t>Human to Machine Interaction</a:t>
            </a:r>
          </a:p>
        </p:txBody>
      </p:sp>
      <p:sp>
        <p:nvSpPr>
          <p:cNvPr id="3" name="Content Placeholder 2"/>
          <p:cNvSpPr>
            <a:spLocks noGrp="1"/>
          </p:cNvSpPr>
          <p:nvPr>
            <p:ph idx="1"/>
          </p:nvPr>
        </p:nvSpPr>
        <p:spPr>
          <a:xfrm>
            <a:off x="152400" y="914400"/>
            <a:ext cx="8915400" cy="5486400"/>
          </a:xfrm>
        </p:spPr>
        <p:txBody>
          <a:bodyPr>
            <a:normAutofit fontScale="92500" lnSpcReduction="10000"/>
          </a:bodyPr>
          <a:lstStyle/>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Human-machine interaction</a:t>
            </a:r>
            <a:r>
              <a:rPr lang="en-US" b="0" dirty="0">
                <a:latin typeface="Times New Roman" panose="02020603050405020304" pitchFamily="18" charset="0"/>
                <a:cs typeface="Times New Roman" panose="02020603050405020304" pitchFamily="18" charset="0"/>
              </a:rPr>
              <a:t> (HMI) refers to the communication and interaction between a human and a machine via a user interface.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Nowadays, natural user interfaces such as </a:t>
            </a:r>
            <a:r>
              <a:rPr lang="en-US" b="0" dirty="0">
                <a:solidFill>
                  <a:srgbClr val="FF0000"/>
                </a:solidFill>
                <a:latin typeface="Times New Roman" panose="02020603050405020304" pitchFamily="18" charset="0"/>
                <a:cs typeface="Times New Roman" panose="02020603050405020304" pitchFamily="18" charset="0"/>
              </a:rPr>
              <a:t>gestures</a:t>
            </a:r>
            <a:r>
              <a:rPr lang="en-US" b="0" dirty="0">
                <a:latin typeface="Times New Roman" panose="02020603050405020304" pitchFamily="18" charset="0"/>
                <a:cs typeface="Times New Roman" panose="02020603050405020304" pitchFamily="18" charset="0"/>
              </a:rPr>
              <a:t> have gained increasing attention as they allow humans to control machines through natural and intuitive behaviors</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What is interaction in human-computer interaction?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HCI (human-computer interaction) is the study of how people interact with computers and to what extent computers are or are not developed for successful interaction with human beings.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As its name implies, HCI consists of </a:t>
            </a:r>
            <a:r>
              <a:rPr lang="en-US" b="0" dirty="0">
                <a:solidFill>
                  <a:srgbClr val="FF0000"/>
                </a:solidFill>
                <a:latin typeface="Times New Roman" panose="02020603050405020304" pitchFamily="18" charset="0"/>
                <a:cs typeface="Times New Roman" panose="02020603050405020304" pitchFamily="18" charset="0"/>
              </a:rPr>
              <a:t>three</a:t>
            </a:r>
            <a:r>
              <a:rPr lang="en-US" b="0" dirty="0">
                <a:latin typeface="Times New Roman" panose="02020603050405020304" pitchFamily="18" charset="0"/>
                <a:cs typeface="Times New Roman" panose="02020603050405020304" pitchFamily="18" charset="0"/>
              </a:rPr>
              <a:t> parts: the </a:t>
            </a:r>
            <a:r>
              <a:rPr lang="en-US" b="0" dirty="0">
                <a:solidFill>
                  <a:srgbClr val="FF0000"/>
                </a:solidFill>
                <a:latin typeface="Times New Roman" panose="02020603050405020304" pitchFamily="18" charset="0"/>
                <a:cs typeface="Times New Roman" panose="02020603050405020304" pitchFamily="18" charset="0"/>
              </a:rPr>
              <a:t>user</a:t>
            </a:r>
            <a:r>
              <a:rPr lang="en-US" b="0" dirty="0">
                <a:latin typeface="Times New Roman" panose="02020603050405020304" pitchFamily="18" charset="0"/>
                <a:cs typeface="Times New Roman" panose="02020603050405020304" pitchFamily="18" charset="0"/>
              </a:rPr>
              <a:t>, the </a:t>
            </a:r>
            <a:r>
              <a:rPr lang="en-US" b="0" dirty="0">
                <a:solidFill>
                  <a:srgbClr val="FF0000"/>
                </a:solidFill>
                <a:latin typeface="Times New Roman" panose="02020603050405020304" pitchFamily="18" charset="0"/>
                <a:cs typeface="Times New Roman" panose="02020603050405020304" pitchFamily="18" charset="0"/>
              </a:rPr>
              <a:t>computer</a:t>
            </a:r>
            <a:r>
              <a:rPr lang="en-US" b="0" dirty="0">
                <a:latin typeface="Times New Roman" panose="02020603050405020304" pitchFamily="18" charset="0"/>
                <a:cs typeface="Times New Roman" panose="02020603050405020304" pitchFamily="18" charset="0"/>
              </a:rPr>
              <a:t> itself, and the </a:t>
            </a:r>
            <a:r>
              <a:rPr lang="en-US" b="0" dirty="0">
                <a:solidFill>
                  <a:srgbClr val="FF0000"/>
                </a:solidFill>
                <a:latin typeface="Times New Roman" panose="02020603050405020304" pitchFamily="18" charset="0"/>
                <a:cs typeface="Times New Roman" panose="02020603050405020304" pitchFamily="18" charset="0"/>
              </a:rPr>
              <a:t>ways they work together</a:t>
            </a:r>
            <a:r>
              <a:rPr lang="en-US" b="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25</a:t>
            </a:fld>
            <a:endParaRPr lang="en-US" altLang="en-US"/>
          </a:p>
        </p:txBody>
      </p:sp>
    </p:spTree>
    <p:extLst>
      <p:ext uri="{BB962C8B-B14F-4D97-AF65-F5344CB8AC3E}">
        <p14:creationId xmlns:p14="http://schemas.microsoft.com/office/powerpoint/2010/main" val="3451801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fontScale="85000" lnSpcReduction="20000"/>
          </a:bodyPr>
          <a:lstStyle/>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How do users interact with computers?</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user interacts directly with hardware for the human input and output such as displays, e.g. through a  graphical user interface.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user interacts with the computer over this software interface using the given input and output (I/O) hardware.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How important is human-computer interaction?</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goal  of HCI is to improve the interaction between users and computers by making computers more user-friendly and receptive to the user's needs.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main advantages of HCI are simplicity, ease of deployment &amp; operations and cost savings for smaller set-ups.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They also reduce solution design time and integration complexity.</a:t>
            </a:r>
          </a:p>
        </p:txBody>
      </p:sp>
      <p:sp>
        <p:nvSpPr>
          <p:cNvPr id="7" name="Title 1"/>
          <p:cNvSpPr>
            <a:spLocks noGrp="1"/>
          </p:cNvSpPr>
          <p:nvPr>
            <p:ph type="title"/>
          </p:nvPr>
        </p:nvSpPr>
        <p:spPr>
          <a:xfrm>
            <a:off x="457200" y="-76200"/>
            <a:ext cx="8229600" cy="792162"/>
          </a:xfrm>
        </p:spPr>
        <p:txBody>
          <a:bodyPr/>
          <a:lstStyle/>
          <a:p>
            <a:r>
              <a:rPr lang="en-US" b="1" dirty="0">
                <a:effectLst>
                  <a:outerShdw blurRad="38100" dist="38100" dir="2700000" algn="tl">
                    <a:srgbClr val="000000">
                      <a:alpha val="43137"/>
                    </a:srgbClr>
                  </a:outerShdw>
                </a:effectLst>
              </a:rPr>
              <a:t>Human to Machine Interaction</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26</a:t>
            </a:fld>
            <a:endParaRPr lang="en-US" altLang="en-US"/>
          </a:p>
        </p:txBody>
      </p:sp>
    </p:spTree>
    <p:extLst>
      <p:ext uri="{BB962C8B-B14F-4D97-AF65-F5344CB8AC3E}">
        <p14:creationId xmlns:p14="http://schemas.microsoft.com/office/powerpoint/2010/main" val="1910401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a:bodyPr>
          <a:lstStyle/>
          <a:p>
            <a:r>
              <a:rPr lang="en-US" b="1" dirty="0">
                <a:effectLst>
                  <a:outerShdw blurRad="38100" dist="38100" dir="2700000" algn="tl">
                    <a:srgbClr val="000000">
                      <a:alpha val="43137"/>
                    </a:srgbClr>
                  </a:outerShdw>
                </a:effectLst>
              </a:rPr>
              <a:t>Disciplines Contributing to (HCI)</a:t>
            </a:r>
          </a:p>
        </p:txBody>
      </p:sp>
      <p:sp>
        <p:nvSpPr>
          <p:cNvPr id="3" name="Content Placeholder 2"/>
          <p:cNvSpPr>
            <a:spLocks noGrp="1"/>
          </p:cNvSpPr>
          <p:nvPr>
            <p:ph idx="1"/>
          </p:nvPr>
        </p:nvSpPr>
        <p:spPr>
          <a:xfrm>
            <a:off x="457200" y="914400"/>
            <a:ext cx="8229600" cy="5211763"/>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Cognitive psychology</a:t>
            </a:r>
            <a:r>
              <a:rPr lang="en-US" dirty="0">
                <a:latin typeface="Times New Roman" panose="02020603050405020304" pitchFamily="18" charset="0"/>
                <a:cs typeface="Times New Roman" panose="02020603050405020304" pitchFamily="18" charset="0"/>
              </a:rPr>
              <a:t>:  Limitations, information processing, performance prediction, cooperative working, and capabilities. </a:t>
            </a:r>
          </a:p>
          <a:p>
            <a:r>
              <a:rPr lang="en-US" dirty="0">
                <a:solidFill>
                  <a:srgbClr val="FF0000"/>
                </a:solidFill>
                <a:latin typeface="Times New Roman" panose="02020603050405020304" pitchFamily="18" charset="0"/>
                <a:cs typeface="Times New Roman" panose="02020603050405020304" pitchFamily="18" charset="0"/>
              </a:rPr>
              <a:t>Computer science</a:t>
            </a:r>
            <a:r>
              <a:rPr lang="en-US" dirty="0">
                <a:latin typeface="Times New Roman" panose="02020603050405020304" pitchFamily="18" charset="0"/>
                <a:cs typeface="Times New Roman" panose="02020603050405020304" pitchFamily="18" charset="0"/>
              </a:rPr>
              <a:t>:  Including graphics, technology, prototyping tools, user interface management systems. </a:t>
            </a:r>
          </a:p>
          <a:p>
            <a:r>
              <a:rPr lang="en-US" dirty="0">
                <a:solidFill>
                  <a:srgbClr val="FF0000"/>
                </a:solidFill>
                <a:latin typeface="Times New Roman" panose="02020603050405020304" pitchFamily="18" charset="0"/>
                <a:cs typeface="Times New Roman" panose="02020603050405020304" pitchFamily="18" charset="0"/>
              </a:rPr>
              <a:t>Linguistics</a:t>
            </a:r>
            <a:r>
              <a:rPr lang="en-US" dirty="0">
                <a:latin typeface="Times New Roman" panose="02020603050405020304" pitchFamily="18" charset="0"/>
                <a:cs typeface="Times New Roman" panose="02020603050405020304" pitchFamily="18" charset="0"/>
              </a:rPr>
              <a:t>. </a:t>
            </a:r>
          </a:p>
          <a:p>
            <a:r>
              <a:rPr lang="en-US" dirty="0">
                <a:solidFill>
                  <a:srgbClr val="FF0000"/>
                </a:solidFill>
                <a:latin typeface="Times New Roman" panose="02020603050405020304" pitchFamily="18" charset="0"/>
                <a:cs typeface="Times New Roman" panose="02020603050405020304" pitchFamily="18" charset="0"/>
              </a:rPr>
              <a:t>Engineering and design</a:t>
            </a:r>
            <a:r>
              <a:rPr lang="en-US" dirty="0">
                <a:latin typeface="Times New Roman" panose="02020603050405020304" pitchFamily="18" charset="0"/>
                <a:cs typeface="Times New Roman" panose="02020603050405020304" pitchFamily="18" charset="0"/>
              </a:rPr>
              <a:t>. </a:t>
            </a:r>
          </a:p>
          <a:p>
            <a:r>
              <a:rPr lang="en-US" dirty="0">
                <a:solidFill>
                  <a:srgbClr val="FF0000"/>
                </a:solidFill>
                <a:latin typeface="Times New Roman" panose="02020603050405020304" pitchFamily="18" charset="0"/>
                <a:cs typeface="Times New Roman" panose="02020603050405020304" pitchFamily="18" charset="0"/>
              </a:rPr>
              <a:t>Artificial intelligence</a:t>
            </a:r>
            <a:r>
              <a:rPr lang="en-US" dirty="0">
                <a:latin typeface="Times New Roman" panose="02020603050405020304" pitchFamily="18" charset="0"/>
                <a:cs typeface="Times New Roman" panose="02020603050405020304" pitchFamily="18" charset="0"/>
              </a:rPr>
              <a:t>.  </a:t>
            </a:r>
          </a:p>
          <a:p>
            <a:r>
              <a:rPr lang="en-US" dirty="0">
                <a:solidFill>
                  <a:srgbClr val="FF0000"/>
                </a:solidFill>
                <a:latin typeface="Times New Roman" panose="02020603050405020304" pitchFamily="18" charset="0"/>
                <a:cs typeface="Times New Roman" panose="02020603050405020304" pitchFamily="18" charset="0"/>
              </a:rPr>
              <a:t>Human factors</a:t>
            </a:r>
            <a:r>
              <a:rPr lang="en-US" dirty="0">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27</a:t>
            </a:fld>
            <a:endParaRPr lang="en-US" altLang="en-US"/>
          </a:p>
        </p:txBody>
      </p:sp>
    </p:spTree>
    <p:extLst>
      <p:ext uri="{BB962C8B-B14F-4D97-AF65-F5344CB8AC3E}">
        <p14:creationId xmlns:p14="http://schemas.microsoft.com/office/powerpoint/2010/main" val="3417466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792162"/>
          </a:xfrm>
        </p:spPr>
        <p:txBody>
          <a:bodyPr>
            <a:normAutofit fontScale="90000"/>
          </a:bodyPr>
          <a:lstStyle/>
          <a:p>
            <a:r>
              <a:rPr lang="en-US" sz="3600" b="1" dirty="0">
                <a:effectLst>
                  <a:outerShdw blurRad="38100" dist="38100" dir="2700000" algn="tl">
                    <a:srgbClr val="000000">
                      <a:alpha val="43137"/>
                    </a:srgbClr>
                  </a:outerShdw>
                </a:effectLst>
              </a:rPr>
              <a:t>Future Trends in Emerging Technologies</a:t>
            </a:r>
          </a:p>
        </p:txBody>
      </p:sp>
      <p:sp>
        <p:nvSpPr>
          <p:cNvPr id="3" name="Content Placeholder 2"/>
          <p:cNvSpPr>
            <a:spLocks noGrp="1"/>
          </p:cNvSpPr>
          <p:nvPr>
            <p:ph idx="1"/>
          </p:nvPr>
        </p:nvSpPr>
        <p:spPr>
          <a:xfrm>
            <a:off x="457200" y="914400"/>
            <a:ext cx="8229600" cy="5211763"/>
          </a:xfrm>
        </p:spPr>
        <p:txBody>
          <a:bodyPr>
            <a:normAutofit/>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Emerging technology trends in 2019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5G Networks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Artificial Intelligence (AI)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Autonomous Devices </a:t>
            </a:r>
          </a:p>
          <a:p>
            <a:pPr marL="914400" lvl="1" indent="-4572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Augmented Analytics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Digital Twins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Enhanced Edge Computing and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Immersive Experiences in Smart Spaces</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28</a:t>
            </a:fld>
            <a:endParaRPr lang="en-US" altLang="en-US"/>
          </a:p>
        </p:txBody>
      </p:sp>
    </p:spTree>
    <p:extLst>
      <p:ext uri="{BB962C8B-B14F-4D97-AF65-F5344CB8AC3E}">
        <p14:creationId xmlns:p14="http://schemas.microsoft.com/office/powerpoint/2010/main" val="1976564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362"/>
            <a:ext cx="8458200" cy="944562"/>
          </a:xfrm>
        </p:spPr>
        <p:txBody>
          <a:bodyPr>
            <a:noAutofit/>
          </a:bodyPr>
          <a:lstStyle/>
          <a:p>
            <a:r>
              <a:rPr lang="en-US" b="0" dirty="0">
                <a:effectLst>
                  <a:outerShdw blurRad="38100" dist="38100" dir="2700000" algn="tl">
                    <a:srgbClr val="000000">
                      <a:alpha val="43137"/>
                    </a:srgbClr>
                  </a:outerShdw>
                </a:effectLst>
              </a:rPr>
              <a:t>Some emerging technologies that will shape the future of you and your business</a:t>
            </a:r>
          </a:p>
        </p:txBody>
      </p:sp>
      <p:sp>
        <p:nvSpPr>
          <p:cNvPr id="3" name="Content Placeholder 2"/>
          <p:cNvSpPr>
            <a:spLocks noGrp="1"/>
          </p:cNvSpPr>
          <p:nvPr>
            <p:ph idx="1"/>
          </p:nvPr>
        </p:nvSpPr>
        <p:spPr>
          <a:xfrm>
            <a:off x="152400" y="914400"/>
            <a:ext cx="8839200" cy="5105400"/>
          </a:xfrm>
        </p:spPr>
        <p:txBody>
          <a:bodyPr>
            <a:normAutofit lnSpcReduction="1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future is now or so they say. So-called emerging technologies are taking over our minds more and more each day.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These are very high-level emerging technologies though.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They sound like tools that will only affect the top tier of technology companies who employ the world’s top 1% of geniuses.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This is totally wrong. </a:t>
            </a:r>
            <a:r>
              <a:rPr lang="en-US" b="0" dirty="0" err="1">
                <a:solidFill>
                  <a:srgbClr val="FF0000"/>
                </a:solidFill>
                <a:latin typeface="Times New Roman" panose="02020603050405020304" pitchFamily="18" charset="0"/>
                <a:cs typeface="Times New Roman" panose="02020603050405020304" pitchFamily="18" charset="0"/>
              </a:rPr>
              <a:t>Chatbots</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virtual/augmented</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reality</a:t>
            </a:r>
            <a:r>
              <a:rPr lang="en-US" b="0" dirty="0">
                <a:latin typeface="Times New Roman" panose="02020603050405020304" pitchFamily="18" charset="0"/>
                <a:cs typeface="Times New Roman" panose="02020603050405020304" pitchFamily="18" charset="0"/>
              </a:rPr>
              <a:t>, </a:t>
            </a:r>
            <a:r>
              <a:rPr lang="en-US" b="0" dirty="0" err="1">
                <a:solidFill>
                  <a:srgbClr val="FF0000"/>
                </a:solidFill>
                <a:latin typeface="Times New Roman" panose="02020603050405020304" pitchFamily="18" charset="0"/>
                <a:cs typeface="Times New Roman" panose="02020603050405020304" pitchFamily="18" charset="0"/>
              </a:rPr>
              <a:t>blockchain</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Ephemeral</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Apps</a:t>
            </a:r>
            <a:r>
              <a:rPr lang="en-US" b="0" dirty="0">
                <a:latin typeface="Times New Roman" panose="02020603050405020304" pitchFamily="18" charset="0"/>
                <a:cs typeface="Times New Roman" panose="02020603050405020304" pitchFamily="18" charset="0"/>
              </a:rPr>
              <a:t> and </a:t>
            </a:r>
            <a:r>
              <a:rPr lang="en-US" b="0" dirty="0">
                <a:solidFill>
                  <a:srgbClr val="FF0000"/>
                </a:solidFill>
                <a:latin typeface="Times New Roman" panose="02020603050405020304" pitchFamily="18" charset="0"/>
                <a:cs typeface="Times New Roman" panose="02020603050405020304" pitchFamily="18" charset="0"/>
              </a:rPr>
              <a:t>Artificial</a:t>
            </a:r>
            <a:r>
              <a:rPr lang="en-US" b="0" dirty="0">
                <a:latin typeface="Times New Roman" panose="02020603050405020304" pitchFamily="18" charset="0"/>
                <a:cs typeface="Times New Roman" panose="02020603050405020304" pitchFamily="18" charset="0"/>
              </a:rPr>
              <a:t> </a:t>
            </a:r>
            <a:r>
              <a:rPr lang="en-US" b="0" dirty="0">
                <a:solidFill>
                  <a:srgbClr val="FF0000"/>
                </a:solidFill>
                <a:latin typeface="Times New Roman" panose="02020603050405020304" pitchFamily="18" charset="0"/>
                <a:cs typeface="Times New Roman" panose="02020603050405020304" pitchFamily="18" charset="0"/>
              </a:rPr>
              <a:t>Intelligence</a:t>
            </a:r>
            <a:r>
              <a:rPr lang="en-US" b="0" dirty="0">
                <a:latin typeface="Times New Roman" panose="02020603050405020304" pitchFamily="18" charset="0"/>
                <a:cs typeface="Times New Roman" panose="02020603050405020304" pitchFamily="18" charset="0"/>
              </a:rPr>
              <a:t> are already shaping your life whether you like it or not.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At the end of the day, you can either adapt or die.</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29</a:t>
            </a:fld>
            <a:endParaRPr lang="en-US" altLang="en-US"/>
          </a:p>
        </p:txBody>
      </p:sp>
    </p:spTree>
    <p:extLst>
      <p:ext uri="{BB962C8B-B14F-4D97-AF65-F5344CB8AC3E}">
        <p14:creationId xmlns:p14="http://schemas.microsoft.com/office/powerpoint/2010/main" val="1853855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a:bodyPr>
          <a:lstStyle/>
          <a:p>
            <a:r>
              <a:rPr lang="en-US" b="1" dirty="0">
                <a:effectLst>
                  <a:outerShdw blurRad="38100" dist="38100" dir="2700000" algn="tl">
                    <a:srgbClr val="000000">
                      <a:alpha val="43137"/>
                    </a:srgbClr>
                  </a:outerShdw>
                </a:effectLst>
              </a:rPr>
              <a:t>Chapter Outline </a:t>
            </a:r>
          </a:p>
        </p:txBody>
      </p:sp>
      <p:sp>
        <p:nvSpPr>
          <p:cNvPr id="3" name="Content Placeholder 2"/>
          <p:cNvSpPr>
            <a:spLocks noGrp="1"/>
          </p:cNvSpPr>
          <p:nvPr>
            <p:ph idx="1"/>
          </p:nvPr>
        </p:nvSpPr>
        <p:spPr>
          <a:xfrm>
            <a:off x="76200" y="838200"/>
            <a:ext cx="8991600" cy="5791200"/>
          </a:xfrm>
        </p:spPr>
        <p:txBody>
          <a:bodyPr>
            <a:normAutofit fontScale="92500" lnSpcReduction="20000"/>
          </a:bodyPr>
          <a:lstStyle/>
          <a:p>
            <a:pPr marL="457200" indent="-457200">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Evolution of Technologies</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Introduction to the Industrial Revolution (IR)</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Most Important Inventions of the Industrial Revolution</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Historical Background (IR 1.0, IR 2.0, IR 3.0)</a:t>
            </a:r>
          </a:p>
          <a:p>
            <a:pPr marL="457200" indent="-457200">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Role of Data for Emerging Technologies</a:t>
            </a:r>
          </a:p>
          <a:p>
            <a:pPr marL="457200" indent="-457200">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Enabling devices and network (Programmable devices)</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List of some Programmable devices</a:t>
            </a:r>
          </a:p>
          <a:p>
            <a:pPr marL="457200" indent="-457200">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Human to Machine Interaction</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Disciplines Contributing to Human-Computer Interaction (HCI)</a:t>
            </a:r>
          </a:p>
          <a:p>
            <a:pPr marL="457200" indent="-457200">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Trends in Emerging Technologies</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Emerging technology trends in 2019</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Some emerging technologies that will shape the future of you and your business</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3</a:t>
            </a:fld>
            <a:endParaRPr lang="en-US" altLang="en-US"/>
          </a:p>
        </p:txBody>
      </p:sp>
    </p:spTree>
    <p:extLst>
      <p:ext uri="{BB962C8B-B14F-4D97-AF65-F5344CB8AC3E}">
        <p14:creationId xmlns:p14="http://schemas.microsoft.com/office/powerpoint/2010/main" val="3880328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3927DAE-7FE1-496D-B865-96B19C50033B}" type="slidenum">
              <a:rPr lang="en-US" altLang="en-US" smtClean="0"/>
              <a:pPr>
                <a:defRPr/>
              </a:pPr>
              <a:t>30</a:t>
            </a:fld>
            <a:endParaRPr lang="en-US" altLang="en-US"/>
          </a:p>
        </p:txBody>
      </p:sp>
      <p:sp>
        <p:nvSpPr>
          <p:cNvPr id="4" name="Rectangle 3"/>
          <p:cNvSpPr/>
          <p:nvPr/>
        </p:nvSpPr>
        <p:spPr>
          <a:xfrm rot="21002499">
            <a:off x="1328741" y="2965131"/>
            <a:ext cx="6172200" cy="923330"/>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End of Chapter 1</a:t>
            </a:r>
          </a:p>
        </p:txBody>
      </p:sp>
    </p:spTree>
    <p:extLst>
      <p:ext uri="{BB962C8B-B14F-4D97-AF65-F5344CB8AC3E}">
        <p14:creationId xmlns:p14="http://schemas.microsoft.com/office/powerpoint/2010/main" val="3592769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990600"/>
            <a:ext cx="7505700" cy="3581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457200" y="4648200"/>
            <a:ext cx="7962900" cy="990600"/>
          </a:xfrm>
          <a:prstGeom prst="rect">
            <a:avLst/>
          </a:prstGeom>
        </p:spPr>
        <p:txBody>
          <a:bodyPr>
            <a:normAutofit/>
          </a:bodyPr>
          <a:lst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a:lstStyle>
          <a:p>
            <a:r>
              <a:rPr lang="en-US" sz="4800" kern="0" dirty="0">
                <a:solidFill>
                  <a:schemeClr val="tx1"/>
                </a:solidFill>
                <a:effectLst>
                  <a:outerShdw blurRad="38100" dist="38100" dir="2700000" algn="tl">
                    <a:srgbClr val="000000">
                      <a:alpha val="43137"/>
                    </a:srgbClr>
                  </a:outerShdw>
                </a:effectLst>
              </a:rPr>
              <a:t>Chapter 2: Data Science</a:t>
            </a:r>
          </a:p>
        </p:txBody>
      </p:sp>
      <p:sp>
        <p:nvSpPr>
          <p:cNvPr id="3" name="Slide Number Placeholder 2"/>
          <p:cNvSpPr>
            <a:spLocks noGrp="1"/>
          </p:cNvSpPr>
          <p:nvPr>
            <p:ph type="sldNum" idx="10"/>
          </p:nvPr>
        </p:nvSpPr>
        <p:spPr/>
        <p:txBody>
          <a:bodyPr/>
          <a:lstStyle/>
          <a:p>
            <a:pPr>
              <a:defRPr/>
            </a:pPr>
            <a:fld id="{23927DAE-7FE1-496D-B865-96B19C50033B}" type="slidenum">
              <a:rPr lang="en-US" altLang="en-US" smtClean="0"/>
              <a:pPr>
                <a:defRPr/>
              </a:pPr>
              <a:t>31</a:t>
            </a:fld>
            <a:endParaRPr lang="en-US" altLang="en-US"/>
          </a:p>
        </p:txBody>
      </p:sp>
    </p:spTree>
    <p:extLst>
      <p:ext uri="{BB962C8B-B14F-4D97-AF65-F5344CB8AC3E}">
        <p14:creationId xmlns:p14="http://schemas.microsoft.com/office/powerpoint/2010/main" val="1019350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143000"/>
            <a:ext cx="8534400" cy="4185761"/>
          </a:xfrm>
          <a:prstGeom prst="rect">
            <a:avLst/>
          </a:prstGeom>
        </p:spPr>
        <p:txBody>
          <a:bodyPr wrap="square">
            <a:spAutoFit/>
          </a:bodyPr>
          <a:lstStyle/>
          <a:p>
            <a:pPr marL="284163" indent="-284163">
              <a:spcBef>
                <a:spcPts val="600"/>
              </a:spcBef>
              <a:spcAft>
                <a:spcPts val="600"/>
              </a:spcAft>
            </a:pPr>
            <a:r>
              <a:rPr lang="en-US" sz="2800" dirty="0">
                <a:solidFill>
                  <a:schemeClr val="tx1"/>
                </a:solidFill>
                <a:latin typeface="Times New Roman" pitchFamily="18" charset="0"/>
                <a:cs typeface="Times New Roman" pitchFamily="18" charset="0"/>
              </a:rPr>
              <a:t>At the end of this chapter student should be able to :</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Describe what data science is and the role of data scientists. </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Differentiate data and information. </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Describe data processing life cycle .</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Understand different data types from diverse perspectives.</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Describe data value chain in emerging era of big data.</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Understand the basics of Big Data. </a:t>
            </a:r>
          </a:p>
          <a:p>
            <a:pPr marL="284163" indent="-284163">
              <a:spcBef>
                <a:spcPts val="600"/>
              </a:spcBef>
              <a:spcAft>
                <a:spcPts val="600"/>
              </a:spcAft>
              <a:buFont typeface="Arial" pitchFamily="34" charset="0"/>
              <a:buChar char="•"/>
            </a:pPr>
            <a:r>
              <a:rPr lang="en-US" sz="2400" dirty="0">
                <a:solidFill>
                  <a:schemeClr val="tx1"/>
                </a:solidFill>
                <a:latin typeface="Times New Roman" pitchFamily="18" charset="0"/>
                <a:cs typeface="Times New Roman" pitchFamily="18" charset="0"/>
              </a:rPr>
              <a:t>Describe the purpose of the </a:t>
            </a:r>
            <a:r>
              <a:rPr lang="en-US" sz="2400" dirty="0" err="1">
                <a:solidFill>
                  <a:schemeClr val="tx1"/>
                </a:solidFill>
                <a:latin typeface="Times New Roman" pitchFamily="18" charset="0"/>
                <a:cs typeface="Times New Roman" pitchFamily="18" charset="0"/>
              </a:rPr>
              <a:t>Hadoop</a:t>
            </a:r>
            <a:r>
              <a:rPr lang="en-US" sz="2400" dirty="0">
                <a:solidFill>
                  <a:schemeClr val="tx1"/>
                </a:solidFill>
                <a:latin typeface="Times New Roman" pitchFamily="18" charset="0"/>
                <a:cs typeface="Times New Roman" pitchFamily="18" charset="0"/>
              </a:rPr>
              <a:t> ecosystem components. </a:t>
            </a:r>
          </a:p>
        </p:txBody>
      </p:sp>
      <p:sp>
        <p:nvSpPr>
          <p:cNvPr id="3" name="Rectangle 2"/>
          <p:cNvSpPr/>
          <p:nvPr/>
        </p:nvSpPr>
        <p:spPr>
          <a:xfrm>
            <a:off x="1143000" y="152400"/>
            <a:ext cx="3262432" cy="523220"/>
          </a:xfrm>
          <a:prstGeom prst="rect">
            <a:avLst/>
          </a:prstGeom>
        </p:spPr>
        <p:txBody>
          <a:bodyPr wrap="none">
            <a:spAutoFit/>
          </a:bodyPr>
          <a:lstStyle/>
          <a:p>
            <a:r>
              <a:rPr lang="en-US" altLang="en-US" sz="2800" b="1" dirty="0">
                <a:solidFill>
                  <a:srgbClr val="FFFFFF"/>
                </a:solidFill>
                <a:cs typeface="Arial" charset="0"/>
              </a:rPr>
              <a:t>Chapter Objective</a:t>
            </a:r>
          </a:p>
        </p:txBody>
      </p:sp>
      <p:sp>
        <p:nvSpPr>
          <p:cNvPr id="5" name="Slide Number Placeholder 4"/>
          <p:cNvSpPr>
            <a:spLocks noGrp="1"/>
          </p:cNvSpPr>
          <p:nvPr>
            <p:ph type="sldNum" idx="10"/>
          </p:nvPr>
        </p:nvSpPr>
        <p:spPr/>
        <p:txBody>
          <a:bodyPr/>
          <a:lstStyle/>
          <a:p>
            <a:pPr>
              <a:defRPr/>
            </a:pPr>
            <a:fld id="{23927DAE-7FE1-496D-B865-96B19C50033B}" type="slidenum">
              <a:rPr lang="en-US" altLang="en-US" smtClean="0"/>
              <a:pPr>
                <a:defRPr/>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1066800" y="152400"/>
            <a:ext cx="8001000" cy="609600"/>
          </a:xfrm>
          <a:prstGeom prst="rect">
            <a:avLst/>
          </a:prstGeom>
          <a:noFill/>
          <a:ln w="9525">
            <a:noFill/>
            <a:round/>
            <a:headEnd/>
            <a:tailEnd/>
          </a:ln>
          <a:effectLst/>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800" b="1" dirty="0">
                <a:solidFill>
                  <a:srgbClr val="FFFFFF"/>
                </a:solidFill>
                <a:cs typeface="Arial" charset="0"/>
              </a:rPr>
              <a:t>Chapter Outline</a:t>
            </a:r>
          </a:p>
        </p:txBody>
      </p:sp>
      <p:sp>
        <p:nvSpPr>
          <p:cNvPr id="14341" name="Rectangle 4"/>
          <p:cNvSpPr>
            <a:spLocks noGrp="1" noChangeArrowheads="1"/>
          </p:cNvSpPr>
          <p:nvPr/>
        </p:nvSpPr>
        <p:spPr bwMode="auto">
          <a:xfrm>
            <a:off x="457200" y="900113"/>
            <a:ext cx="8229600" cy="5248275"/>
          </a:xfrm>
          <a:prstGeom prst="rect">
            <a:avLst/>
          </a:prstGeom>
          <a:noFill/>
          <a:ln w="9525">
            <a:noFill/>
            <a:miter lim="800000"/>
            <a:headEnd/>
            <a:tailEnd/>
          </a:ln>
          <a:effectLst/>
        </p:spPr>
        <p:txBody>
          <a:bodyPr lIns="90000" tIns="46800" rIns="90000" bIns="46800"/>
          <a:lstStyle/>
          <a:p>
            <a:endParaRPr lang="en-US"/>
          </a:p>
        </p:txBody>
      </p:sp>
      <p:sp>
        <p:nvSpPr>
          <p:cNvPr id="7" name="Rectangle 6"/>
          <p:cNvSpPr/>
          <p:nvPr/>
        </p:nvSpPr>
        <p:spPr>
          <a:xfrm>
            <a:off x="228600" y="1066800"/>
            <a:ext cx="7467600" cy="3216265"/>
          </a:xfrm>
          <a:prstGeom prst="rect">
            <a:avLst/>
          </a:prstGeom>
        </p:spPr>
        <p:txBody>
          <a:bodyPr wrap="square">
            <a:spAutoFit/>
          </a:bodyPr>
          <a:lstStyle/>
          <a:p>
            <a:pPr marL="284163" indent="-284163">
              <a:spcBef>
                <a:spcPts val="600"/>
              </a:spcBef>
              <a:spcAft>
                <a:spcPts val="600"/>
              </a:spcAft>
              <a:buFont typeface="Arial" pitchFamily="34" charset="0"/>
              <a:buChar char="•"/>
            </a:pPr>
            <a:r>
              <a:rPr lang="en-US" sz="2800" dirty="0">
                <a:solidFill>
                  <a:schemeClr val="tx1"/>
                </a:solidFill>
                <a:latin typeface="Times New Roman" pitchFamily="18" charset="0"/>
                <a:cs typeface="Times New Roman" pitchFamily="18" charset="0"/>
              </a:rPr>
              <a:t>Overview of data science</a:t>
            </a:r>
          </a:p>
          <a:p>
            <a:pPr marL="284163" indent="-284163">
              <a:spcBef>
                <a:spcPts val="600"/>
              </a:spcBef>
              <a:spcAft>
                <a:spcPts val="600"/>
              </a:spcAft>
              <a:buFont typeface="Arial" pitchFamily="34" charset="0"/>
              <a:buChar char="•"/>
            </a:pPr>
            <a:r>
              <a:rPr lang="en-US" sz="2800" dirty="0">
                <a:solidFill>
                  <a:schemeClr val="tx1"/>
                </a:solidFill>
                <a:latin typeface="Times New Roman" pitchFamily="18" charset="0"/>
                <a:cs typeface="Times New Roman" pitchFamily="18" charset="0"/>
              </a:rPr>
              <a:t>Data Processing Cycle </a:t>
            </a:r>
          </a:p>
          <a:p>
            <a:pPr marL="284163" indent="-284163">
              <a:spcBef>
                <a:spcPts val="600"/>
              </a:spcBef>
              <a:spcAft>
                <a:spcPts val="600"/>
              </a:spcAft>
              <a:buFont typeface="Arial" pitchFamily="34" charset="0"/>
              <a:buChar char="•"/>
            </a:pPr>
            <a:r>
              <a:rPr lang="en-US" sz="2800" dirty="0">
                <a:solidFill>
                  <a:schemeClr val="tx1"/>
                </a:solidFill>
                <a:latin typeface="Times New Roman" pitchFamily="18" charset="0"/>
                <a:cs typeface="Times New Roman" pitchFamily="18" charset="0"/>
              </a:rPr>
              <a:t>Data types and their representation</a:t>
            </a:r>
          </a:p>
          <a:p>
            <a:pPr marL="284163" indent="-284163">
              <a:spcBef>
                <a:spcPts val="600"/>
              </a:spcBef>
              <a:spcAft>
                <a:spcPts val="600"/>
              </a:spcAft>
              <a:buFont typeface="Arial" pitchFamily="34" charset="0"/>
              <a:buChar char="•"/>
            </a:pPr>
            <a:r>
              <a:rPr lang="en-US" sz="2800" dirty="0">
                <a:solidFill>
                  <a:schemeClr val="tx1"/>
                </a:solidFill>
                <a:latin typeface="Times New Roman" pitchFamily="18" charset="0"/>
                <a:cs typeface="Times New Roman" pitchFamily="18" charset="0"/>
              </a:rPr>
              <a:t>Data value Chain</a:t>
            </a:r>
          </a:p>
          <a:p>
            <a:pPr marL="284163" indent="-284163">
              <a:spcBef>
                <a:spcPts val="600"/>
              </a:spcBef>
              <a:spcAft>
                <a:spcPts val="600"/>
              </a:spcAft>
              <a:buFont typeface="Arial" pitchFamily="34" charset="0"/>
              <a:buChar char="•"/>
            </a:pPr>
            <a:r>
              <a:rPr lang="en-US" sz="2800" dirty="0">
                <a:solidFill>
                  <a:schemeClr val="tx1"/>
                </a:solidFill>
                <a:latin typeface="Times New Roman" pitchFamily="18" charset="0"/>
                <a:cs typeface="Times New Roman" pitchFamily="18" charset="0"/>
              </a:rPr>
              <a:t>Basic concepts of big data  </a:t>
            </a:r>
          </a:p>
          <a:p>
            <a:r>
              <a:rPr lang="en-US" dirty="0">
                <a:solidFill>
                  <a:schemeClr val="tx1"/>
                </a:solidFill>
              </a:rPr>
              <a:t> </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52400"/>
            <a:ext cx="4083169" cy="523220"/>
          </a:xfrm>
          <a:prstGeom prst="rect">
            <a:avLst/>
          </a:prstGeom>
        </p:spPr>
        <p:txBody>
          <a:bodyPr wrap="none">
            <a:spAutoFit/>
          </a:bodyPr>
          <a:lstStyle/>
          <a:p>
            <a:pPr>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800" b="1" dirty="0">
                <a:solidFill>
                  <a:srgbClr val="FFFFFF"/>
                </a:solidFill>
                <a:cs typeface="Arial" charset="0"/>
              </a:rPr>
              <a:t>Overview Data science</a:t>
            </a:r>
          </a:p>
        </p:txBody>
      </p:sp>
      <p:sp>
        <p:nvSpPr>
          <p:cNvPr id="5" name="Rectangle 4"/>
          <p:cNvSpPr/>
          <p:nvPr/>
        </p:nvSpPr>
        <p:spPr>
          <a:xfrm>
            <a:off x="457200" y="1143000"/>
            <a:ext cx="8305800" cy="5539978"/>
          </a:xfrm>
          <a:prstGeom prst="rect">
            <a:avLst/>
          </a:prstGeom>
        </p:spPr>
        <p:txBody>
          <a:bodyPr wrap="square">
            <a:spAutoFit/>
          </a:bodyPr>
          <a:lstStyle/>
          <a:p>
            <a:r>
              <a:rPr lang="en-US" sz="2400" dirty="0">
                <a:solidFill>
                  <a:schemeClr val="tx1"/>
                </a:solidFill>
                <a:latin typeface="Times New Roman" pitchFamily="18" charset="0"/>
                <a:cs typeface="Times New Roman" pitchFamily="18" charset="0"/>
              </a:rPr>
              <a:t>What is data science?</a:t>
            </a:r>
          </a:p>
          <a:p>
            <a:endParaRPr lang="en-US" dirty="0">
              <a:solidFill>
                <a:schemeClr val="tx1"/>
              </a:solidFill>
              <a:latin typeface="Times New Roman" pitchFamily="18" charset="0"/>
              <a:cs typeface="Times New Roman" pitchFamily="18" charset="0"/>
            </a:endParaRPr>
          </a:p>
          <a:p>
            <a:pPr marL="284163" indent="-284163">
              <a:buFont typeface="Arial" pitchFamily="34" charset="0"/>
              <a:buChar char="•"/>
            </a:pPr>
            <a:r>
              <a:rPr lang="en-US" sz="2400" dirty="0">
                <a:solidFill>
                  <a:schemeClr val="tx1"/>
                </a:solidFill>
                <a:latin typeface="Times New Roman" pitchFamily="18" charset="0"/>
                <a:cs typeface="Times New Roman" pitchFamily="18" charset="0"/>
              </a:rPr>
              <a:t>It is a multi-disciplinary field that uses scientific methods, processes, algorithms, and systems to extract knowledge and insights from structured, semi-structured and unstructured data. </a:t>
            </a:r>
          </a:p>
          <a:p>
            <a:pPr marL="284163" indent="-284163">
              <a:buFont typeface="Arial" pitchFamily="34" charset="0"/>
              <a:buChar char="•"/>
            </a:pPr>
            <a:r>
              <a:rPr lang="en-US" sz="2400" dirty="0">
                <a:solidFill>
                  <a:schemeClr val="tx1"/>
                </a:solidFill>
                <a:latin typeface="Times New Roman" pitchFamily="18" charset="0"/>
                <a:cs typeface="Times New Roman" pitchFamily="18" charset="0"/>
              </a:rPr>
              <a:t>Data science is much more than simply analyzing data.</a:t>
            </a:r>
          </a:p>
          <a:p>
            <a:pPr marL="284163" indent="-284163">
              <a:buFont typeface="Arial" pitchFamily="34" charset="0"/>
              <a:buChar char="•"/>
            </a:pPr>
            <a:r>
              <a:rPr lang="en-US" sz="2400" dirty="0">
                <a:solidFill>
                  <a:schemeClr val="tx1"/>
                </a:solidFill>
                <a:latin typeface="Times New Roman" pitchFamily="18" charset="0"/>
                <a:cs typeface="Times New Roman" pitchFamily="18" charset="0"/>
              </a:rPr>
              <a:t>It is used to create data-centric artifacts and applications that address specific </a:t>
            </a:r>
            <a:r>
              <a:rPr lang="en-US" sz="2400" dirty="0">
                <a:solidFill>
                  <a:srgbClr val="FF0000"/>
                </a:solidFill>
                <a:latin typeface="Times New Roman" pitchFamily="18" charset="0"/>
                <a:cs typeface="Times New Roman" pitchFamily="18" charset="0"/>
              </a:rPr>
              <a:t>scientific, socio-political, business, or other issues.</a:t>
            </a:r>
          </a:p>
          <a:p>
            <a:pPr marL="284163" indent="-284163">
              <a:buFont typeface="Arial" pitchFamily="34" charset="0"/>
              <a:buChar char="•"/>
            </a:pPr>
            <a:r>
              <a:rPr lang="en-US" sz="2400" dirty="0">
                <a:solidFill>
                  <a:schemeClr val="tx1"/>
                </a:solidFill>
                <a:latin typeface="Times New Roman" pitchFamily="18" charset="0"/>
                <a:cs typeface="Times New Roman" pitchFamily="18" charset="0"/>
              </a:rPr>
              <a:t>It offers a range of roles and requires a range of skills.</a:t>
            </a:r>
          </a:p>
          <a:p>
            <a:pPr marL="1027113" lvl="1" indent="-284163">
              <a:buFont typeface="Arial" pitchFamily="34" charset="0"/>
              <a:buChar char="•"/>
            </a:pPr>
            <a:r>
              <a:rPr lang="en-US" sz="2400" dirty="0">
                <a:solidFill>
                  <a:schemeClr val="tx1"/>
                </a:solidFill>
                <a:latin typeface="Times New Roman" pitchFamily="18" charset="0"/>
                <a:cs typeface="Times New Roman" pitchFamily="18" charset="0"/>
              </a:rPr>
              <a:t>Mathematics</a:t>
            </a:r>
          </a:p>
          <a:p>
            <a:pPr marL="1027113" lvl="1" indent="-284163">
              <a:buFont typeface="Arial" pitchFamily="34" charset="0"/>
              <a:buChar char="•"/>
            </a:pPr>
            <a:r>
              <a:rPr lang="en-US" sz="2400" dirty="0">
                <a:solidFill>
                  <a:schemeClr val="tx1"/>
                </a:solidFill>
                <a:latin typeface="Times New Roman" pitchFamily="18" charset="0"/>
                <a:cs typeface="Times New Roman" pitchFamily="18" charset="0"/>
              </a:rPr>
              <a:t>Statistics</a:t>
            </a:r>
          </a:p>
          <a:p>
            <a:pPr marL="1027113" lvl="1" indent="-284163">
              <a:buFont typeface="Arial" pitchFamily="34" charset="0"/>
              <a:buChar char="•"/>
            </a:pPr>
            <a:r>
              <a:rPr lang="en-US" sz="2400" dirty="0">
                <a:solidFill>
                  <a:schemeClr val="tx1"/>
                </a:solidFill>
                <a:latin typeface="Times New Roman" pitchFamily="18" charset="0"/>
                <a:cs typeface="Times New Roman" pitchFamily="18" charset="0"/>
              </a:rPr>
              <a:t>Data engineering</a:t>
            </a:r>
          </a:p>
          <a:p>
            <a:pPr marL="1027113" lvl="1" indent="-284163">
              <a:buFont typeface="Arial" pitchFamily="34" charset="0"/>
              <a:buChar char="•"/>
            </a:pPr>
            <a:r>
              <a:rPr lang="en-US" sz="2400" dirty="0">
                <a:solidFill>
                  <a:schemeClr val="tx1"/>
                </a:solidFill>
                <a:latin typeface="Times New Roman" pitchFamily="18" charset="0"/>
                <a:cs typeface="Times New Roman" pitchFamily="18" charset="0"/>
              </a:rPr>
              <a:t>Visualization</a:t>
            </a:r>
          </a:p>
          <a:p>
            <a:pPr marL="1027113" lvl="1" indent="-284163">
              <a:buFont typeface="Arial" pitchFamily="34" charset="0"/>
              <a:buChar char="•"/>
            </a:pPr>
            <a:r>
              <a:rPr lang="en-US" sz="2400" dirty="0">
                <a:solidFill>
                  <a:schemeClr val="tx1"/>
                </a:solidFill>
                <a:latin typeface="Times New Roman" pitchFamily="18" charset="0"/>
                <a:cs typeface="Times New Roman" pitchFamily="18" charset="0"/>
              </a:rPr>
              <a:t>Advanced computing </a:t>
            </a:r>
          </a:p>
        </p:txBody>
      </p:sp>
      <p:pic>
        <p:nvPicPr>
          <p:cNvPr id="6" name="Picture 5" descr="Image result for what data"/>
          <p:cNvPicPr/>
          <p:nvPr/>
        </p:nvPicPr>
        <p:blipFill>
          <a:blip r:embed="rId2" cstate="print"/>
          <a:srcRect/>
          <a:stretch>
            <a:fillRect/>
          </a:stretch>
        </p:blipFill>
        <p:spPr bwMode="auto">
          <a:xfrm>
            <a:off x="4876800" y="4724400"/>
            <a:ext cx="2495550" cy="1828800"/>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62580"/>
            <a:ext cx="3074881" cy="461665"/>
          </a:xfrm>
          <a:prstGeom prst="rect">
            <a:avLst/>
          </a:prstGeom>
        </p:spPr>
        <p:txBody>
          <a:bodyPr wrap="non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b="1" dirty="0"/>
              <a:t>Why Data science? </a:t>
            </a:r>
          </a:p>
        </p:txBody>
      </p:sp>
      <p:sp>
        <p:nvSpPr>
          <p:cNvPr id="5" name="Rectangle 4"/>
          <p:cNvSpPr/>
          <p:nvPr/>
        </p:nvSpPr>
        <p:spPr>
          <a:xfrm>
            <a:off x="152400" y="3352800"/>
            <a:ext cx="5334000" cy="3754874"/>
          </a:xfrm>
          <a:prstGeom prst="rect">
            <a:avLst/>
          </a:prstGeom>
        </p:spPr>
        <p:txBody>
          <a:bodyPr wrap="square">
            <a:spAutoFit/>
          </a:bodyPr>
          <a:lstStyle/>
          <a:p>
            <a:pPr marL="225425" indent="-225425">
              <a:buFont typeface="Arial" pitchFamily="34" charset="0"/>
              <a:buChar char="•"/>
            </a:pPr>
            <a:r>
              <a:rPr lang="en-US" dirty="0">
                <a:solidFill>
                  <a:srgbClr val="FF0000"/>
                </a:solidFill>
                <a:latin typeface="Times New Roman" pitchFamily="18" charset="0"/>
                <a:cs typeface="Times New Roman" pitchFamily="18" charset="0"/>
              </a:rPr>
              <a:t>Simple tools are not capable of processing this huge volume and </a:t>
            </a:r>
            <a:r>
              <a:rPr lang="en-US" b="1" dirty="0">
                <a:solidFill>
                  <a:srgbClr val="FF0000"/>
                </a:solidFill>
                <a:latin typeface="Times New Roman" pitchFamily="18" charset="0"/>
                <a:cs typeface="Times New Roman" pitchFamily="18" charset="0"/>
              </a:rPr>
              <a:t>variety of data.</a:t>
            </a:r>
          </a:p>
          <a:p>
            <a:pPr marL="225425" indent="-225425">
              <a:buFont typeface="Arial" pitchFamily="34" charset="0"/>
              <a:buChar char="•"/>
            </a:pPr>
            <a:r>
              <a:rPr lang="en-US" dirty="0">
                <a:solidFill>
                  <a:srgbClr val="FF0000"/>
                </a:solidFill>
                <a:latin typeface="Times New Roman" pitchFamily="18" charset="0"/>
                <a:cs typeface="Times New Roman" pitchFamily="18" charset="0"/>
              </a:rPr>
              <a:t>The ability to take data—to </a:t>
            </a:r>
            <a:r>
              <a:rPr lang="en-US" dirty="0">
                <a:solidFill>
                  <a:schemeClr val="tx1"/>
                </a:solidFill>
                <a:latin typeface="Times New Roman" pitchFamily="18" charset="0"/>
                <a:cs typeface="Times New Roman" pitchFamily="18" charset="0"/>
              </a:rPr>
              <a:t>be able to understand it, to process it, to extract value from it, to visualize it, to communicate it—that’s going to be a hugely important skill, not only at the professional level but even at the educational level for elementary school kids, for high school kids, for college kids.</a:t>
            </a:r>
          </a:p>
          <a:p>
            <a:pPr marL="225425" indent="-225425">
              <a:buFont typeface="Arial" pitchFamily="34" charset="0"/>
              <a:buChar char="•"/>
            </a:pPr>
            <a:endParaRPr lang="en-US" dirty="0">
              <a:solidFill>
                <a:schemeClr val="tx1"/>
              </a:solidFill>
              <a:latin typeface="Times New Roman" pitchFamily="18" charset="0"/>
              <a:cs typeface="Times New Roman" pitchFamily="18" charset="0"/>
            </a:endParaRPr>
          </a:p>
          <a:p>
            <a:pPr marL="225425" indent="-225425" algn="ctr"/>
            <a:r>
              <a:rPr lang="en-US" sz="4000" dirty="0">
                <a:solidFill>
                  <a:srgbClr val="FF0000"/>
                </a:solidFill>
                <a:latin typeface="Times New Roman" pitchFamily="18" charset="0"/>
                <a:cs typeface="Times New Roman" pitchFamily="18" charset="0"/>
              </a:rPr>
              <a:t>             </a:t>
            </a:r>
            <a:r>
              <a:rPr lang="en-US" sz="4000" b="1" dirty="0">
                <a:solidFill>
                  <a:srgbClr val="FF0000"/>
                </a:solidFill>
                <a:latin typeface="Times New Roman" pitchFamily="18" charset="0"/>
                <a:cs typeface="Times New Roman" pitchFamily="18" charset="0"/>
              </a:rPr>
              <a:t>That is Why???</a:t>
            </a:r>
          </a:p>
          <a:p>
            <a:endParaRPr lang="en-US" dirty="0">
              <a:solidFill>
                <a:schemeClr val="tx1"/>
              </a:solidFill>
            </a:endParaRPr>
          </a:p>
          <a:p>
            <a:endParaRPr lang="en-US" dirty="0">
              <a:solidFill>
                <a:schemeClr val="tx1"/>
              </a:solidFill>
            </a:endParaRPr>
          </a:p>
        </p:txBody>
      </p:sp>
      <p:pic>
        <p:nvPicPr>
          <p:cNvPr id="139266" name="Picture 2"/>
          <p:cNvPicPr>
            <a:picLocks noChangeAspect="1" noChangeArrowheads="1"/>
          </p:cNvPicPr>
          <p:nvPr/>
        </p:nvPicPr>
        <p:blipFill>
          <a:blip r:embed="rId2" cstate="print"/>
          <a:srcRect/>
          <a:stretch>
            <a:fillRect/>
          </a:stretch>
        </p:blipFill>
        <p:spPr bwMode="auto">
          <a:xfrm>
            <a:off x="38101" y="695325"/>
            <a:ext cx="5143500" cy="2505075"/>
          </a:xfrm>
          <a:prstGeom prst="rect">
            <a:avLst/>
          </a:prstGeom>
          <a:noFill/>
          <a:ln w="9525">
            <a:noFill/>
            <a:miter lim="800000"/>
            <a:headEnd/>
            <a:tailEnd/>
          </a:ln>
        </p:spPr>
      </p:pic>
      <p:sp>
        <p:nvSpPr>
          <p:cNvPr id="7" name="Rectangle 6"/>
          <p:cNvSpPr/>
          <p:nvPr/>
        </p:nvSpPr>
        <p:spPr>
          <a:xfrm>
            <a:off x="5029200" y="685800"/>
            <a:ext cx="3962400" cy="3139321"/>
          </a:xfrm>
          <a:prstGeom prst="rect">
            <a:avLst/>
          </a:prstGeom>
        </p:spPr>
        <p:txBody>
          <a:bodyPr wrap="square">
            <a:spAutoFit/>
          </a:bodyPr>
          <a:lstStyle/>
          <a:p>
            <a:pPr marL="165100" indent="-165100">
              <a:buFont typeface="Arial" pitchFamily="34" charset="0"/>
              <a:buChar char="•"/>
              <a:tabLst>
                <a:tab pos="165100" algn="l"/>
              </a:tabLst>
            </a:pPr>
            <a:r>
              <a:rPr lang="en-US" dirty="0">
                <a:solidFill>
                  <a:schemeClr val="tx1"/>
                </a:solidFill>
              </a:rPr>
              <a:t> </a:t>
            </a:r>
            <a:r>
              <a:rPr lang="en-US" dirty="0">
                <a:solidFill>
                  <a:srgbClr val="FF0000"/>
                </a:solidFill>
                <a:latin typeface="Times New Roman" pitchFamily="18" charset="0"/>
                <a:cs typeface="Times New Roman" pitchFamily="18" charset="0"/>
              </a:rPr>
              <a:t>Data</a:t>
            </a:r>
            <a:r>
              <a:rPr lang="en-US" dirty="0">
                <a:solidFill>
                  <a:schemeClr val="tx1"/>
                </a:solidFill>
                <a:latin typeface="Times New Roman" pitchFamily="18" charset="0"/>
                <a:cs typeface="Times New Roman" pitchFamily="18" charset="0"/>
              </a:rPr>
              <a:t> are available in various form ( structure &amp; unstructured ) and these days generated in bulk from  different source , essentially free and ubiquitous data. </a:t>
            </a:r>
          </a:p>
          <a:p>
            <a:pPr marL="165100" indent="-165100">
              <a:buFont typeface="Arial" pitchFamily="34" charset="0"/>
              <a:buChar char="•"/>
              <a:tabLst>
                <a:tab pos="165100" algn="l"/>
              </a:tabLst>
            </a:pPr>
            <a:endParaRPr lang="en-US"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b="1" dirty="0">
                <a:solidFill>
                  <a:srgbClr val="FF0000"/>
                </a:solidFill>
                <a:latin typeface="Times New Roman" pitchFamily="18" charset="0"/>
                <a:cs typeface="Times New Roman" pitchFamily="18" charset="0"/>
              </a:rPr>
              <a:t>The granularity, size and accessibility </a:t>
            </a:r>
            <a:r>
              <a:rPr lang="en-US" dirty="0">
                <a:solidFill>
                  <a:schemeClr val="tx1"/>
                </a:solidFill>
                <a:latin typeface="Times New Roman" pitchFamily="18" charset="0"/>
                <a:cs typeface="Times New Roman" pitchFamily="18" charset="0"/>
              </a:rPr>
              <a:t>data, comprising both physical, social, commercial and political spheres has exploded in the last decade or more.</a:t>
            </a:r>
          </a:p>
        </p:txBody>
      </p:sp>
      <p:pic>
        <p:nvPicPr>
          <p:cNvPr id="155649" name="Picture 1"/>
          <p:cNvPicPr>
            <a:picLocks noChangeAspect="1" noChangeArrowheads="1"/>
          </p:cNvPicPr>
          <p:nvPr/>
        </p:nvPicPr>
        <p:blipFill>
          <a:blip r:embed="rId3" cstate="print"/>
          <a:srcRect/>
          <a:stretch>
            <a:fillRect/>
          </a:stretch>
        </p:blipFill>
        <p:spPr bwMode="auto">
          <a:xfrm>
            <a:off x="5715000" y="3581400"/>
            <a:ext cx="2895600" cy="2444877"/>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152400"/>
            <a:ext cx="4956806" cy="461665"/>
          </a:xfrm>
          <a:prstGeom prst="rect">
            <a:avLst/>
          </a:prstGeom>
        </p:spPr>
        <p:txBody>
          <a:bodyPr wrap="none">
            <a:spAutoFit/>
          </a:bodyPr>
          <a:lstStyle/>
          <a:p>
            <a:r>
              <a:rPr lang="en-US" sz="2400" b="1" dirty="0"/>
              <a:t>Data Science: Core Components</a:t>
            </a:r>
          </a:p>
        </p:txBody>
      </p:sp>
      <p:pic>
        <p:nvPicPr>
          <p:cNvPr id="137218" name="Picture 2"/>
          <p:cNvPicPr>
            <a:picLocks noChangeAspect="1" noChangeArrowheads="1"/>
          </p:cNvPicPr>
          <p:nvPr/>
        </p:nvPicPr>
        <p:blipFill>
          <a:blip r:embed="rId2" cstate="print"/>
          <a:srcRect/>
          <a:stretch>
            <a:fillRect/>
          </a:stretch>
        </p:blipFill>
        <p:spPr bwMode="auto">
          <a:xfrm>
            <a:off x="0" y="2143125"/>
            <a:ext cx="2895600" cy="2200275"/>
          </a:xfrm>
          <a:prstGeom prst="rect">
            <a:avLst/>
          </a:prstGeom>
          <a:noFill/>
          <a:ln w="9525">
            <a:noFill/>
            <a:miter lim="800000"/>
            <a:headEnd/>
            <a:tailEnd/>
          </a:ln>
        </p:spPr>
      </p:pic>
      <p:sp>
        <p:nvSpPr>
          <p:cNvPr id="6" name="Rectangle 5"/>
          <p:cNvSpPr/>
          <p:nvPr/>
        </p:nvSpPr>
        <p:spPr>
          <a:xfrm>
            <a:off x="2743200" y="1219200"/>
            <a:ext cx="6477000" cy="5078313"/>
          </a:xfrm>
          <a:prstGeom prst="rect">
            <a:avLst/>
          </a:prstGeom>
        </p:spPr>
        <p:txBody>
          <a:bodyPr wrap="square">
            <a:spAutoFit/>
          </a:bodyPr>
          <a:lstStyle/>
          <a:p>
            <a:r>
              <a:rPr lang="en-US" b="1" dirty="0">
                <a:solidFill>
                  <a:schemeClr val="tx1"/>
                </a:solidFill>
                <a:latin typeface="Times New Roman" pitchFamily="18" charset="0"/>
                <a:cs typeface="Times New Roman" pitchFamily="18" charset="0"/>
              </a:rPr>
              <a:t>Data science </a:t>
            </a:r>
            <a:r>
              <a:rPr lang="en-US" dirty="0">
                <a:solidFill>
                  <a:schemeClr val="tx1"/>
                </a:solidFill>
                <a:latin typeface="Times New Roman" pitchFamily="18" charset="0"/>
                <a:cs typeface="Times New Roman" pitchFamily="18" charset="0"/>
              </a:rPr>
              <a:t>consists of three components, that is, organizing, packaging and delivering data (OPD of data). </a:t>
            </a:r>
          </a:p>
          <a:p>
            <a:endParaRPr lang="en-US"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1. Organizing the data:</a:t>
            </a:r>
            <a:br>
              <a:rPr lang="en-US" b="1" dirty="0">
                <a:solidFill>
                  <a:schemeClr val="tx1"/>
                </a:solidFill>
                <a:latin typeface="Times New Roman" pitchFamily="18" charset="0"/>
                <a:cs typeface="Times New Roman" pitchFamily="18" charset="0"/>
              </a:rPr>
            </a:br>
            <a:r>
              <a:rPr lang="en-US" dirty="0">
                <a:solidFill>
                  <a:schemeClr val="tx1"/>
                </a:solidFill>
                <a:latin typeface="Times New Roman" pitchFamily="18" charset="0"/>
                <a:cs typeface="Times New Roman" pitchFamily="18" charset="0"/>
              </a:rPr>
              <a:t>Organizing is where the planning and execution of the physical storage and structure of the data takes place after applying the best practices in data handling.</a:t>
            </a:r>
          </a:p>
          <a:p>
            <a:endParaRPr lang="en-US"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2. Packaging the data:</a:t>
            </a:r>
            <a:br>
              <a:rPr lang="en-US" b="1" dirty="0">
                <a:solidFill>
                  <a:schemeClr val="tx1"/>
                </a:solidFill>
                <a:latin typeface="Times New Roman" pitchFamily="18" charset="0"/>
                <a:cs typeface="Times New Roman" pitchFamily="18" charset="0"/>
              </a:rPr>
            </a:br>
            <a:r>
              <a:rPr lang="en-US" dirty="0">
                <a:solidFill>
                  <a:schemeClr val="tx1"/>
                </a:solidFill>
                <a:latin typeface="Times New Roman" pitchFamily="18" charset="0"/>
                <a:cs typeface="Times New Roman" pitchFamily="18" charset="0"/>
              </a:rPr>
              <a:t>Packaging is where the prototypes are created, the statistics is applied and the </a:t>
            </a:r>
            <a:r>
              <a:rPr lang="en-US" dirty="0" err="1">
                <a:solidFill>
                  <a:schemeClr val="tx1"/>
                </a:solidFill>
                <a:latin typeface="Times New Roman" pitchFamily="18" charset="0"/>
                <a:cs typeface="Times New Roman" pitchFamily="18" charset="0"/>
              </a:rPr>
              <a:t>visualisation</a:t>
            </a:r>
            <a:r>
              <a:rPr lang="en-US" dirty="0">
                <a:solidFill>
                  <a:schemeClr val="tx1"/>
                </a:solidFill>
                <a:latin typeface="Times New Roman" pitchFamily="18" charset="0"/>
                <a:cs typeface="Times New Roman" pitchFamily="18" charset="0"/>
              </a:rPr>
              <a:t> is developed. It involves logically as well as aesthetically modifying and combining the data in a presentable form.</a:t>
            </a:r>
          </a:p>
          <a:p>
            <a:endParaRPr lang="en-US" dirty="0">
              <a:solidFill>
                <a:schemeClr val="tx1"/>
              </a:solidFill>
              <a:latin typeface="Times New Roman" pitchFamily="18" charset="0"/>
              <a:cs typeface="Times New Roman" pitchFamily="18" charset="0"/>
            </a:endParaRPr>
          </a:p>
          <a:p>
            <a:r>
              <a:rPr lang="en-US" b="1" dirty="0">
                <a:solidFill>
                  <a:schemeClr val="tx1"/>
                </a:solidFill>
                <a:latin typeface="Times New Roman" pitchFamily="18" charset="0"/>
                <a:cs typeface="Times New Roman" pitchFamily="18" charset="0"/>
              </a:rPr>
              <a:t>3.  Delivering the data:</a:t>
            </a:r>
            <a:br>
              <a:rPr lang="en-US" b="1" dirty="0">
                <a:solidFill>
                  <a:schemeClr val="tx1"/>
                </a:solidFill>
                <a:latin typeface="Times New Roman" pitchFamily="18" charset="0"/>
                <a:cs typeface="Times New Roman" pitchFamily="18" charset="0"/>
              </a:rPr>
            </a:br>
            <a:r>
              <a:rPr lang="en-US" dirty="0">
                <a:solidFill>
                  <a:schemeClr val="tx1"/>
                </a:solidFill>
                <a:latin typeface="Times New Roman" pitchFamily="18" charset="0"/>
                <a:cs typeface="Times New Roman" pitchFamily="18" charset="0"/>
              </a:rPr>
              <a:t>Delivering is where the story is narrated and the value is received. It makes sure that the final outcome has been delivered to the concerned people.</a:t>
            </a:r>
          </a:p>
        </p:txBody>
      </p:sp>
      <p:sp>
        <p:nvSpPr>
          <p:cNvPr id="7" name="Rectangle 6"/>
          <p:cNvSpPr/>
          <p:nvPr/>
        </p:nvSpPr>
        <p:spPr>
          <a:xfrm>
            <a:off x="152522" y="838200"/>
            <a:ext cx="4038478" cy="400110"/>
          </a:xfrm>
          <a:prstGeom prst="rect">
            <a:avLst/>
          </a:prstGeom>
        </p:spPr>
        <p:txBody>
          <a:bodyPr wrap="none">
            <a:spAutoFit/>
          </a:bodyPr>
          <a:lstStyle/>
          <a:p>
            <a:r>
              <a:rPr lang="en-US" sz="2000" b="1" dirty="0">
                <a:solidFill>
                  <a:schemeClr val="tx1"/>
                </a:solidFill>
                <a:latin typeface="Times New Roman" pitchFamily="18" charset="0"/>
                <a:cs typeface="Times New Roman" pitchFamily="18" charset="0"/>
              </a:rPr>
              <a:t>Three components of Data Science:</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srcRect/>
          <a:stretch>
            <a:fillRect/>
          </a:stretch>
        </p:blipFill>
        <p:spPr bwMode="auto">
          <a:xfrm>
            <a:off x="2238375" y="1304925"/>
            <a:ext cx="4667250" cy="4248150"/>
          </a:xfrm>
          <a:prstGeom prst="rect">
            <a:avLst/>
          </a:prstGeom>
          <a:noFill/>
          <a:ln w="9525">
            <a:noFill/>
            <a:miter lim="800000"/>
            <a:headEnd/>
            <a:tailEnd/>
          </a:ln>
        </p:spPr>
      </p:pic>
      <p:sp>
        <p:nvSpPr>
          <p:cNvPr id="6" name="Rectangle 5"/>
          <p:cNvSpPr/>
          <p:nvPr/>
        </p:nvSpPr>
        <p:spPr>
          <a:xfrm>
            <a:off x="1371600" y="762000"/>
            <a:ext cx="6858000" cy="984885"/>
          </a:xfrm>
          <a:prstGeom prst="rect">
            <a:avLst/>
          </a:prstGeom>
        </p:spPr>
        <p:txBody>
          <a:bodyPr wrap="square">
            <a:spAutoFit/>
          </a:bodyPr>
          <a:lstStyle/>
          <a:p>
            <a:r>
              <a:rPr lang="en-US" sz="1600" b="1" dirty="0">
                <a:solidFill>
                  <a:schemeClr val="tx1"/>
                </a:solidFill>
                <a:latin typeface="Times New Roman" panose="02020603050405020304" pitchFamily="18" charset="0"/>
                <a:cs typeface="Times New Roman" pitchFamily="18" charset="0"/>
              </a:rPr>
              <a:t>Phase 1: </a:t>
            </a:r>
            <a:r>
              <a:rPr lang="en-US" sz="1400" dirty="0">
                <a:solidFill>
                  <a:schemeClr val="tx1"/>
                </a:solidFill>
                <a:latin typeface="Times New Roman" panose="02020603050405020304" pitchFamily="18" charset="0"/>
                <a:cs typeface="Times New Roman" panose="02020603050405020304" pitchFamily="18" charset="0"/>
              </a:rPr>
              <a:t>understand the various specifications, requirements, priorities and required budget. Ask the right questions : about the required resources present in terms of people, technology, time and data to support the project. need to frame the business problem and formulate initial hypotheses (IH) to test.</a:t>
            </a:r>
          </a:p>
        </p:txBody>
      </p:sp>
      <p:sp>
        <p:nvSpPr>
          <p:cNvPr id="7" name="Rectangle 6"/>
          <p:cNvSpPr/>
          <p:nvPr/>
        </p:nvSpPr>
        <p:spPr>
          <a:xfrm>
            <a:off x="6477000" y="1828800"/>
            <a:ext cx="2743200" cy="1415772"/>
          </a:xfrm>
          <a:prstGeom prst="rect">
            <a:avLst/>
          </a:prstGeom>
        </p:spPr>
        <p:txBody>
          <a:bodyPr wrap="square">
            <a:spAutoFit/>
          </a:bodyPr>
          <a:lstStyle/>
          <a:p>
            <a:r>
              <a:rPr lang="en-US" sz="1400" b="1" dirty="0">
                <a:solidFill>
                  <a:schemeClr val="tx1"/>
                </a:solidFill>
                <a:latin typeface="Times New Roman" panose="02020603050405020304" pitchFamily="18" charset="0"/>
                <a:cs typeface="Times New Roman" pitchFamily="18" charset="0"/>
              </a:rPr>
              <a:t>Phase 2</a:t>
            </a:r>
            <a:r>
              <a:rPr lang="en-US" sz="1200" b="1" i="1" dirty="0">
                <a:solidFill>
                  <a:schemeClr val="tx1"/>
                </a:solidFill>
                <a:latin typeface="Times New Roman" panose="020206030504050203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you require analytical sandbox in which you can perform analytics for the entire duration of the project. You need to explore, preprocess and condition data prior to modeling. You will perform ETLT (extract, transform, load and transform) to get data into the sandbox.</a:t>
            </a:r>
          </a:p>
        </p:txBody>
      </p:sp>
      <p:sp>
        <p:nvSpPr>
          <p:cNvPr id="8" name="Rectangle 7"/>
          <p:cNvSpPr/>
          <p:nvPr/>
        </p:nvSpPr>
        <p:spPr>
          <a:xfrm>
            <a:off x="1371600" y="152400"/>
            <a:ext cx="5090638" cy="461665"/>
          </a:xfrm>
          <a:prstGeom prst="rect">
            <a:avLst/>
          </a:prstGeom>
        </p:spPr>
        <p:txBody>
          <a:bodyPr wrap="square">
            <a:spAutoFit/>
          </a:bodyPr>
          <a:lstStyle/>
          <a:p>
            <a:r>
              <a:rPr lang="en-US" sz="2400" b="1" dirty="0"/>
              <a:t>Lifecycle of Data Science</a:t>
            </a:r>
          </a:p>
        </p:txBody>
      </p:sp>
      <p:sp>
        <p:nvSpPr>
          <p:cNvPr id="9" name="Rectangle 8"/>
          <p:cNvSpPr/>
          <p:nvPr/>
        </p:nvSpPr>
        <p:spPr>
          <a:xfrm>
            <a:off x="6172200" y="4114800"/>
            <a:ext cx="3048000" cy="1461939"/>
          </a:xfrm>
          <a:prstGeom prst="rect">
            <a:avLst/>
          </a:prstGeom>
        </p:spPr>
        <p:txBody>
          <a:bodyPr wrap="square">
            <a:spAutoFit/>
          </a:bodyPr>
          <a:lstStyle/>
          <a:p>
            <a:r>
              <a:rPr lang="en-US" sz="1200" b="1" dirty="0">
                <a:solidFill>
                  <a:schemeClr val="tx1"/>
                </a:solidFill>
                <a:latin typeface="Times New Roman" pitchFamily="18" charset="0"/>
                <a:cs typeface="Times New Roman" pitchFamily="18" charset="0"/>
              </a:rPr>
              <a:t>Phase 3 </a:t>
            </a:r>
            <a:r>
              <a:rPr lang="en-US" sz="1100" dirty="0">
                <a:solidFill>
                  <a:schemeClr val="tx1"/>
                </a:solidFill>
              </a:rPr>
              <a:t>determine the methods and techniques to draw the relationships between variables. These relationships will set the base for the algorithms which you will implement in the next phase. </a:t>
            </a:r>
          </a:p>
          <a:p>
            <a:r>
              <a:rPr lang="en-US" sz="1100" dirty="0">
                <a:solidFill>
                  <a:schemeClr val="tx1"/>
                </a:solidFill>
              </a:rPr>
              <a:t>apply Exploratory Data Analytics (EDA) using various statistical formulas and visualization tools.</a:t>
            </a:r>
          </a:p>
        </p:txBody>
      </p:sp>
      <p:sp>
        <p:nvSpPr>
          <p:cNvPr id="10" name="Rectangle 9"/>
          <p:cNvSpPr/>
          <p:nvPr/>
        </p:nvSpPr>
        <p:spPr>
          <a:xfrm>
            <a:off x="1905000" y="5562600"/>
            <a:ext cx="5327300" cy="1046440"/>
          </a:xfrm>
          <a:prstGeom prst="rect">
            <a:avLst/>
          </a:prstGeom>
        </p:spPr>
        <p:txBody>
          <a:bodyPr wrap="square">
            <a:spAutoFit/>
          </a:bodyPr>
          <a:lstStyle/>
          <a:p>
            <a:r>
              <a:rPr lang="en-US" sz="1400" b="1" dirty="0">
                <a:solidFill>
                  <a:schemeClr val="tx1"/>
                </a:solidFill>
                <a:latin typeface="Times New Roman" panose="02020603050405020304" pitchFamily="18" charset="0"/>
                <a:cs typeface="Times New Roman" pitchFamily="18" charset="0"/>
              </a:rPr>
              <a:t>Phase 4: </a:t>
            </a:r>
            <a:r>
              <a:rPr lang="en-US" sz="1200" dirty="0">
                <a:solidFill>
                  <a:schemeClr val="tx1"/>
                </a:solidFill>
                <a:latin typeface="Times New Roman" panose="02020603050405020304" pitchFamily="18" charset="0"/>
                <a:cs typeface="Times New Roman" panose="02020603050405020304" pitchFamily="18" charset="0"/>
              </a:rPr>
              <a:t>develop datasets for training and testing purposes. Decide whether your existing tools will suffice for running the models or it will need a more robust environment (like fast and parallel processing). analyze various learning techniques like classification, association and clustering to build the model.</a:t>
            </a:r>
            <a:br>
              <a:rPr lang="en-US" sz="1200" b="1" dirty="0">
                <a:solidFill>
                  <a:schemeClr val="tx1"/>
                </a:solidFill>
                <a:latin typeface="Times New Roman" panose="02020603050405020304" pitchFamily="18" charset="0"/>
                <a:cs typeface="Times New Roman" panose="02020603050405020304" pitchFamily="18" charset="0"/>
              </a:rPr>
            </a:b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1" name="Picture 3"/>
          <p:cNvPicPr>
            <a:picLocks noChangeAspect="1" noChangeArrowheads="1"/>
          </p:cNvPicPr>
          <p:nvPr/>
        </p:nvPicPr>
        <p:blipFill>
          <a:blip r:embed="rId3" cstate="print"/>
          <a:srcRect/>
          <a:stretch>
            <a:fillRect/>
          </a:stretch>
        </p:blipFill>
        <p:spPr bwMode="auto">
          <a:xfrm>
            <a:off x="19049" y="6085820"/>
            <a:ext cx="4108100" cy="779218"/>
          </a:xfrm>
          <a:prstGeom prst="rect">
            <a:avLst/>
          </a:prstGeom>
          <a:noFill/>
          <a:ln w="9525">
            <a:noFill/>
            <a:miter lim="800000"/>
            <a:headEnd/>
            <a:tailEnd/>
          </a:ln>
        </p:spPr>
      </p:pic>
      <p:sp>
        <p:nvSpPr>
          <p:cNvPr id="12" name="Rectangle 11"/>
          <p:cNvSpPr/>
          <p:nvPr/>
        </p:nvSpPr>
        <p:spPr>
          <a:xfrm>
            <a:off x="-1" y="3886200"/>
            <a:ext cx="3001327" cy="1815882"/>
          </a:xfrm>
          <a:prstGeom prst="rect">
            <a:avLst/>
          </a:prstGeom>
        </p:spPr>
        <p:txBody>
          <a:bodyPr wrap="square">
            <a:spAutoFit/>
          </a:bodyPr>
          <a:lstStyle/>
          <a:p>
            <a:r>
              <a:rPr lang="en-US" sz="1400" b="1" dirty="0">
                <a:solidFill>
                  <a:schemeClr val="tx1"/>
                </a:solidFill>
                <a:latin typeface="Times New Roman" panose="02020603050405020304" pitchFamily="18" charset="0"/>
                <a:cs typeface="Times New Roman" panose="02020603050405020304" pitchFamily="18" charset="0"/>
              </a:rPr>
              <a:t>Phase 5</a:t>
            </a:r>
            <a:r>
              <a:rPr lang="en-US" sz="1200" b="1"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deliver final reports, briefings, code and technical documents. a pilot project is also implemented in a real-time production environment. This will provide you a clear picture of the performance and other related constraints on a small scale before full deployment.</a:t>
            </a:r>
          </a:p>
        </p:txBody>
      </p:sp>
      <p:sp>
        <p:nvSpPr>
          <p:cNvPr id="13" name="Rectangle 12"/>
          <p:cNvSpPr/>
          <p:nvPr/>
        </p:nvSpPr>
        <p:spPr>
          <a:xfrm>
            <a:off x="0" y="1905000"/>
            <a:ext cx="2667000" cy="1846659"/>
          </a:xfrm>
          <a:prstGeom prst="rect">
            <a:avLst/>
          </a:prstGeom>
        </p:spPr>
        <p:txBody>
          <a:bodyPr wrap="square">
            <a:spAutoFit/>
          </a:bodyPr>
          <a:lstStyle/>
          <a:p>
            <a:r>
              <a:rPr lang="en-US" sz="1600" b="1" dirty="0">
                <a:solidFill>
                  <a:schemeClr val="tx1"/>
                </a:solidFill>
                <a:latin typeface="Times New Roman" panose="02020603050405020304" pitchFamily="18" charset="0"/>
                <a:cs typeface="Times New Roman" pitchFamily="18" charset="0"/>
              </a:rPr>
              <a:t>Phase 6 : </a:t>
            </a:r>
            <a:r>
              <a:rPr lang="en-US" sz="1400" dirty="0">
                <a:solidFill>
                  <a:schemeClr val="tx1"/>
                </a:solidFill>
                <a:latin typeface="Times New Roman" panose="02020603050405020304" pitchFamily="18" charset="0"/>
                <a:cs typeface="Times New Roman" panose="02020603050405020304" pitchFamily="18" charset="0"/>
              </a:rPr>
              <a:t>evaluate whether the goal that has planned in the first phase is achieved. identify all the key findings, communicate to the stakeholders and determine if the results of the project are a success or a failure based on the criteria developed in Phase 1.</a:t>
            </a:r>
          </a:p>
        </p:txBody>
      </p:sp>
      <p:pic>
        <p:nvPicPr>
          <p:cNvPr id="14" name="Picture 5"/>
          <p:cNvPicPr>
            <a:picLocks noChangeAspect="1" noChangeArrowheads="1"/>
          </p:cNvPicPr>
          <p:nvPr/>
        </p:nvPicPr>
        <p:blipFill>
          <a:blip r:embed="rId4" cstate="print"/>
          <a:srcRect/>
          <a:stretch>
            <a:fillRect/>
          </a:stretch>
        </p:blipFill>
        <p:spPr bwMode="auto">
          <a:xfrm>
            <a:off x="6781800" y="3276600"/>
            <a:ext cx="2362200" cy="622913"/>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28600"/>
            <a:ext cx="3700885" cy="461665"/>
          </a:xfrm>
          <a:prstGeom prst="rect">
            <a:avLst/>
          </a:prstGeom>
        </p:spPr>
        <p:txBody>
          <a:bodyPr wrap="none">
            <a:spAutoFit/>
          </a:bodyPr>
          <a:lstStyle/>
          <a:p>
            <a:pPr>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b="1" dirty="0">
                <a:solidFill>
                  <a:srgbClr val="FFFFFF"/>
                </a:solidFill>
                <a:cs typeface="Arial" charset="0"/>
              </a:rPr>
              <a:t>Data science Work flow </a:t>
            </a:r>
          </a:p>
        </p:txBody>
      </p:sp>
      <p:pic>
        <p:nvPicPr>
          <p:cNvPr id="18434" name="Picture 2"/>
          <p:cNvPicPr>
            <a:picLocks noChangeAspect="1" noChangeArrowheads="1"/>
          </p:cNvPicPr>
          <p:nvPr/>
        </p:nvPicPr>
        <p:blipFill>
          <a:blip r:embed="rId2" cstate="print"/>
          <a:srcRect/>
          <a:stretch>
            <a:fillRect/>
          </a:stretch>
        </p:blipFill>
        <p:spPr bwMode="auto">
          <a:xfrm>
            <a:off x="1524000" y="981075"/>
            <a:ext cx="5943600" cy="4895850"/>
          </a:xfrm>
          <a:prstGeom prst="rect">
            <a:avLst/>
          </a:prstGeom>
          <a:noFill/>
          <a:ln w="9525">
            <a:noFill/>
            <a:miter lim="800000"/>
            <a:headEnd/>
            <a:tailEnd/>
          </a:ln>
        </p:spPr>
      </p:pic>
      <p:sp>
        <p:nvSpPr>
          <p:cNvPr id="10" name="Rectangle 9"/>
          <p:cNvSpPr/>
          <p:nvPr/>
        </p:nvSpPr>
        <p:spPr>
          <a:xfrm>
            <a:off x="7010400" y="1905000"/>
            <a:ext cx="2133600" cy="1446550"/>
          </a:xfrm>
          <a:prstGeom prst="rect">
            <a:avLst/>
          </a:prstGeom>
        </p:spPr>
        <p:txBody>
          <a:bodyPr wrap="square">
            <a:spAutoFit/>
          </a:bodyPr>
          <a:lstStyle/>
          <a:p>
            <a:r>
              <a:rPr lang="en-US" sz="1100" dirty="0">
                <a:solidFill>
                  <a:schemeClr val="tx2">
                    <a:lumMod val="65000"/>
                    <a:lumOff val="35000"/>
                  </a:schemeClr>
                </a:solidFill>
                <a:effectLst>
                  <a:outerShdw blurRad="38100" dist="38100" dir="2700000" algn="tl">
                    <a:srgbClr val="000000">
                      <a:alpha val="43137"/>
                    </a:srgbClr>
                  </a:outerShdw>
                </a:effectLst>
              </a:rPr>
              <a:t>What data is available?</a:t>
            </a:r>
          </a:p>
          <a:p>
            <a:r>
              <a:rPr lang="en-US" sz="1100" dirty="0">
                <a:solidFill>
                  <a:schemeClr val="tx2">
                    <a:lumMod val="65000"/>
                    <a:lumOff val="35000"/>
                  </a:schemeClr>
                </a:solidFill>
                <a:effectLst>
                  <a:outerShdw blurRad="38100" dist="38100" dir="2700000" algn="tl">
                    <a:srgbClr val="000000">
                      <a:alpha val="43137"/>
                    </a:srgbClr>
                  </a:outerShdw>
                </a:effectLst>
              </a:rPr>
              <a:t>Is it good enough?</a:t>
            </a:r>
          </a:p>
          <a:p>
            <a:r>
              <a:rPr lang="en-US" sz="1100" dirty="0">
                <a:solidFill>
                  <a:schemeClr val="tx2">
                    <a:lumMod val="65000"/>
                    <a:lumOff val="35000"/>
                  </a:schemeClr>
                </a:solidFill>
                <a:effectLst>
                  <a:outerShdw blurRad="38100" dist="38100" dir="2700000" algn="tl">
                    <a:srgbClr val="000000">
                      <a:alpha val="43137"/>
                    </a:srgbClr>
                  </a:outerShdw>
                </a:effectLst>
              </a:rPr>
              <a:t>Is it enough?</a:t>
            </a:r>
          </a:p>
          <a:p>
            <a:r>
              <a:rPr lang="en-US" sz="1100" dirty="0">
                <a:solidFill>
                  <a:schemeClr val="tx2">
                    <a:lumMod val="65000"/>
                    <a:lumOff val="35000"/>
                  </a:schemeClr>
                </a:solidFill>
                <a:effectLst>
                  <a:outerShdw blurRad="38100" dist="38100" dir="2700000" algn="tl">
                    <a:srgbClr val="000000">
                      <a:alpha val="43137"/>
                    </a:srgbClr>
                  </a:outerShdw>
                </a:effectLst>
              </a:rPr>
              <a:t>What are sensible measurements to derive from this data? Units, transformations, rates, ratios, etc</a:t>
            </a:r>
            <a:r>
              <a:rPr lang="en-US" sz="1100" dirty="0">
                <a:solidFill>
                  <a:schemeClr val="tx2">
                    <a:lumMod val="65000"/>
                    <a:lumOff val="35000"/>
                  </a:schemeClr>
                </a:solidFill>
              </a:rPr>
              <a:t>.</a:t>
            </a:r>
          </a:p>
        </p:txBody>
      </p:sp>
      <p:sp>
        <p:nvSpPr>
          <p:cNvPr id="11" name="Rectangle 10"/>
          <p:cNvSpPr/>
          <p:nvPr/>
        </p:nvSpPr>
        <p:spPr>
          <a:xfrm>
            <a:off x="7162800" y="3962400"/>
            <a:ext cx="1981200" cy="1446550"/>
          </a:xfrm>
          <a:prstGeom prst="rect">
            <a:avLst/>
          </a:prstGeom>
        </p:spPr>
        <p:txBody>
          <a:bodyPr wrap="square">
            <a:spAutoFit/>
          </a:bodyPr>
          <a:lstStyle/>
          <a:p>
            <a:r>
              <a:rPr lang="en-US" sz="1100" dirty="0">
                <a:solidFill>
                  <a:schemeClr val="tx2">
                    <a:lumMod val="65000"/>
                    <a:lumOff val="35000"/>
                  </a:schemeClr>
                </a:solidFill>
                <a:effectLst>
                  <a:outerShdw blurRad="38100" dist="38100" dir="2700000" algn="tl">
                    <a:srgbClr val="000000">
                      <a:alpha val="43137"/>
                    </a:srgbClr>
                  </a:outerShdw>
                </a:effectLst>
              </a:rPr>
              <a:t>What kind of problem is it? E.g., classification, clustering, regression, etc.</a:t>
            </a:r>
          </a:p>
          <a:p>
            <a:r>
              <a:rPr lang="en-US" sz="1100" dirty="0">
                <a:solidFill>
                  <a:schemeClr val="tx2">
                    <a:lumMod val="65000"/>
                    <a:lumOff val="35000"/>
                  </a:schemeClr>
                </a:solidFill>
                <a:effectLst>
                  <a:outerShdw blurRad="38100" dist="38100" dir="2700000" algn="tl">
                    <a:srgbClr val="000000">
                      <a:alpha val="43137"/>
                    </a:srgbClr>
                  </a:outerShdw>
                </a:effectLst>
              </a:rPr>
              <a:t>What kind of model should I use?</a:t>
            </a:r>
          </a:p>
          <a:p>
            <a:r>
              <a:rPr lang="en-US" sz="1100" dirty="0">
                <a:solidFill>
                  <a:schemeClr val="tx2">
                    <a:lumMod val="65000"/>
                    <a:lumOff val="35000"/>
                  </a:schemeClr>
                </a:solidFill>
                <a:effectLst>
                  <a:outerShdw blurRad="38100" dist="38100" dir="2700000" algn="tl">
                    <a:srgbClr val="000000">
                      <a:alpha val="43137"/>
                    </a:srgbClr>
                  </a:outerShdw>
                </a:effectLst>
              </a:rPr>
              <a:t>Do I have enough data for it?</a:t>
            </a:r>
          </a:p>
          <a:p>
            <a:r>
              <a:rPr lang="en-US" sz="1100" dirty="0">
                <a:solidFill>
                  <a:schemeClr val="tx2">
                    <a:lumMod val="65000"/>
                    <a:lumOff val="35000"/>
                  </a:schemeClr>
                </a:solidFill>
                <a:effectLst>
                  <a:outerShdw blurRad="38100" dist="38100" dir="2700000" algn="tl">
                    <a:srgbClr val="000000">
                      <a:alpha val="43137"/>
                    </a:srgbClr>
                  </a:outerShdw>
                </a:effectLst>
              </a:rPr>
              <a:t>Does it really answer the question?</a:t>
            </a:r>
          </a:p>
        </p:txBody>
      </p:sp>
      <p:sp>
        <p:nvSpPr>
          <p:cNvPr id="12" name="Rectangle 11"/>
          <p:cNvSpPr/>
          <p:nvPr/>
        </p:nvSpPr>
        <p:spPr>
          <a:xfrm>
            <a:off x="3810000" y="5876836"/>
            <a:ext cx="2667000" cy="600164"/>
          </a:xfrm>
          <a:prstGeom prst="rect">
            <a:avLst/>
          </a:prstGeom>
        </p:spPr>
        <p:txBody>
          <a:bodyPr wrap="square">
            <a:spAutoFit/>
          </a:bodyPr>
          <a:lstStyle/>
          <a:p>
            <a:r>
              <a:rPr lang="en-US" sz="1100" dirty="0">
                <a:solidFill>
                  <a:schemeClr val="tx2">
                    <a:lumMod val="65000"/>
                    <a:lumOff val="35000"/>
                  </a:schemeClr>
                </a:solidFill>
              </a:rPr>
              <a:t>Did it work? How well?</a:t>
            </a:r>
          </a:p>
          <a:p>
            <a:r>
              <a:rPr lang="en-US" sz="1100" dirty="0">
                <a:solidFill>
                  <a:schemeClr val="tx2">
                    <a:lumMod val="65000"/>
                    <a:lumOff val="35000"/>
                  </a:schemeClr>
                </a:solidFill>
              </a:rPr>
              <a:t>Can I interpret the model?</a:t>
            </a:r>
          </a:p>
          <a:p>
            <a:r>
              <a:rPr lang="en-US" sz="1100" dirty="0">
                <a:solidFill>
                  <a:schemeClr val="tx2">
                    <a:lumMod val="65000"/>
                    <a:lumOff val="35000"/>
                  </a:schemeClr>
                </a:solidFill>
              </a:rPr>
              <a:t>What have I learned?</a:t>
            </a:r>
          </a:p>
        </p:txBody>
      </p:sp>
      <p:sp>
        <p:nvSpPr>
          <p:cNvPr id="13" name="Rectangle 12"/>
          <p:cNvSpPr/>
          <p:nvPr/>
        </p:nvSpPr>
        <p:spPr>
          <a:xfrm>
            <a:off x="228600" y="5402759"/>
            <a:ext cx="2819400" cy="769441"/>
          </a:xfrm>
          <a:prstGeom prst="rect">
            <a:avLst/>
          </a:prstGeom>
        </p:spPr>
        <p:txBody>
          <a:bodyPr wrap="square">
            <a:spAutoFit/>
          </a:bodyPr>
          <a:lstStyle/>
          <a:p>
            <a:r>
              <a:rPr lang="en-US" sz="1100" dirty="0">
                <a:solidFill>
                  <a:schemeClr val="tx2">
                    <a:lumMod val="65000"/>
                    <a:lumOff val="35000"/>
                  </a:schemeClr>
                </a:solidFill>
              </a:rPr>
              <a:t>Again, what are the measurements that tell the real story?</a:t>
            </a:r>
          </a:p>
          <a:p>
            <a:r>
              <a:rPr lang="en-US" sz="1100" dirty="0">
                <a:solidFill>
                  <a:schemeClr val="tx2">
                    <a:lumMod val="65000"/>
                    <a:lumOff val="35000"/>
                  </a:schemeClr>
                </a:solidFill>
              </a:rPr>
              <a:t>How can I describe and visualize them effectively?</a:t>
            </a:r>
          </a:p>
        </p:txBody>
      </p:sp>
      <p:sp>
        <p:nvSpPr>
          <p:cNvPr id="14" name="Rectangle 13"/>
          <p:cNvSpPr/>
          <p:nvPr/>
        </p:nvSpPr>
        <p:spPr>
          <a:xfrm>
            <a:off x="533400" y="2362200"/>
            <a:ext cx="1752600" cy="600164"/>
          </a:xfrm>
          <a:prstGeom prst="rect">
            <a:avLst/>
          </a:prstGeom>
        </p:spPr>
        <p:txBody>
          <a:bodyPr wrap="square">
            <a:spAutoFit/>
          </a:bodyPr>
          <a:lstStyle/>
          <a:p>
            <a:r>
              <a:rPr lang="en-US" sz="1100" dirty="0">
                <a:solidFill>
                  <a:schemeClr val="tx2">
                    <a:lumMod val="65000"/>
                    <a:lumOff val="35000"/>
                  </a:schemeClr>
                </a:solidFill>
              </a:rPr>
              <a:t>Where will it be hosted?</a:t>
            </a:r>
          </a:p>
          <a:p>
            <a:r>
              <a:rPr lang="en-US" sz="1100" dirty="0">
                <a:solidFill>
                  <a:schemeClr val="tx2">
                    <a:lumMod val="65000"/>
                    <a:lumOff val="35000"/>
                  </a:schemeClr>
                </a:solidFill>
              </a:rPr>
              <a:t>Who will use it?</a:t>
            </a:r>
          </a:p>
          <a:p>
            <a:r>
              <a:rPr lang="en-US" sz="1100" dirty="0">
                <a:solidFill>
                  <a:schemeClr val="tx2">
                    <a:lumMod val="65000"/>
                    <a:lumOff val="35000"/>
                  </a:schemeClr>
                </a:solidFill>
              </a:rPr>
              <a:t>Who will maintain it?</a:t>
            </a:r>
          </a:p>
        </p:txBody>
      </p:sp>
      <p:sp>
        <p:nvSpPr>
          <p:cNvPr id="15" name="Rectangle 14"/>
          <p:cNvSpPr/>
          <p:nvPr/>
        </p:nvSpPr>
        <p:spPr>
          <a:xfrm>
            <a:off x="5181600" y="737681"/>
            <a:ext cx="2895600" cy="938719"/>
          </a:xfrm>
          <a:prstGeom prst="rect">
            <a:avLst/>
          </a:prstGeom>
        </p:spPr>
        <p:txBody>
          <a:bodyPr wrap="square">
            <a:spAutoFit/>
          </a:bodyPr>
          <a:lstStyle/>
          <a:p>
            <a:r>
              <a:rPr lang="en-US" sz="1100" dirty="0">
                <a:solidFill>
                  <a:schemeClr val="tx1"/>
                </a:solidFill>
              </a:rPr>
              <a:t>What is the question/problem?</a:t>
            </a:r>
          </a:p>
          <a:p>
            <a:r>
              <a:rPr lang="en-US" sz="1100" dirty="0">
                <a:solidFill>
                  <a:schemeClr val="tx1"/>
                </a:solidFill>
              </a:rPr>
              <a:t>Who wants to answer/solve it?</a:t>
            </a:r>
          </a:p>
          <a:p>
            <a:r>
              <a:rPr lang="en-US" sz="1100" dirty="0">
                <a:solidFill>
                  <a:schemeClr val="tx1"/>
                </a:solidFill>
              </a:rPr>
              <a:t>What do they know/do now?</a:t>
            </a:r>
          </a:p>
          <a:p>
            <a:r>
              <a:rPr lang="en-US" sz="1100" dirty="0">
                <a:solidFill>
                  <a:schemeClr val="tx1"/>
                </a:solidFill>
              </a:rPr>
              <a:t>How well can we expect to answer/solve it?</a:t>
            </a:r>
          </a:p>
          <a:p>
            <a:r>
              <a:rPr lang="en-US" sz="1100" dirty="0">
                <a:solidFill>
                  <a:schemeClr val="tx1"/>
                </a:solidFill>
              </a:rPr>
              <a:t>How well do they want </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228600"/>
            <a:ext cx="4538422" cy="461665"/>
          </a:xfrm>
          <a:prstGeom prst="rect">
            <a:avLst/>
          </a:prstGeom>
        </p:spPr>
        <p:txBody>
          <a:bodyPr wrap="none">
            <a:spAutoFit/>
          </a:bodyPr>
          <a:lstStyle/>
          <a:p>
            <a:r>
              <a:rPr lang="en-US" sz="2400" b="1" dirty="0">
                <a:latin typeface="+mn-lt"/>
                <a:cs typeface="Times New Roman" pitchFamily="18" charset="0"/>
              </a:rPr>
              <a:t>Who is Data Scientists ??</a:t>
            </a:r>
          </a:p>
        </p:txBody>
      </p:sp>
      <p:sp>
        <p:nvSpPr>
          <p:cNvPr id="5" name="Rectangle 4"/>
          <p:cNvSpPr/>
          <p:nvPr/>
        </p:nvSpPr>
        <p:spPr>
          <a:xfrm>
            <a:off x="228600" y="1249263"/>
            <a:ext cx="5715000" cy="4770537"/>
          </a:xfrm>
          <a:prstGeom prst="rect">
            <a:avLst/>
          </a:prstGeom>
        </p:spPr>
        <p:txBody>
          <a:bodyPr wrap="square">
            <a:spAutoFit/>
          </a:bodyPr>
          <a:lstStyle/>
          <a:p>
            <a:pPr marL="225425" indent="-225425">
              <a:buFont typeface="Arial" pitchFamily="34" charset="0"/>
              <a:buChar char="•"/>
            </a:pPr>
            <a:r>
              <a:rPr lang="en-US" sz="2400" dirty="0">
                <a:solidFill>
                  <a:schemeClr val="tx1"/>
                </a:solidFill>
                <a:latin typeface="Times New Roman" pitchFamily="18" charset="0"/>
                <a:cs typeface="Times New Roman" pitchFamily="18" charset="0"/>
              </a:rPr>
              <a:t>A Data Scientists in simple words is one who </a:t>
            </a:r>
            <a:r>
              <a:rPr lang="en-US" sz="2400" dirty="0">
                <a:solidFill>
                  <a:srgbClr val="FF0000"/>
                </a:solidFill>
                <a:latin typeface="Times New Roman" pitchFamily="18" charset="0"/>
                <a:cs typeface="Times New Roman" pitchFamily="18" charset="0"/>
              </a:rPr>
              <a:t>practices</a:t>
            </a:r>
            <a:r>
              <a:rPr lang="en-US" sz="2400" dirty="0">
                <a:solidFill>
                  <a:schemeClr val="tx1"/>
                </a:solidFill>
                <a:latin typeface="Times New Roman" pitchFamily="18" charset="0"/>
                <a:cs typeface="Times New Roman" pitchFamily="18" charset="0"/>
              </a:rPr>
              <a:t> the art of Data Science</a:t>
            </a:r>
          </a:p>
          <a:p>
            <a:pPr marL="225425" indent="-225425"/>
            <a:endParaRPr lang="en-US" sz="24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400" dirty="0">
                <a:solidFill>
                  <a:schemeClr val="tx1"/>
                </a:solidFill>
                <a:latin typeface="Times New Roman" pitchFamily="18" charset="0"/>
                <a:cs typeface="Times New Roman" pitchFamily="18" charset="0"/>
              </a:rPr>
              <a:t>Data scientists are those who </a:t>
            </a:r>
            <a:r>
              <a:rPr lang="en-US" sz="2400" dirty="0">
                <a:solidFill>
                  <a:srgbClr val="FF0000"/>
                </a:solidFill>
                <a:latin typeface="Times New Roman" pitchFamily="18" charset="0"/>
                <a:cs typeface="Times New Roman" pitchFamily="18" charset="0"/>
              </a:rPr>
              <a:t>crack complex data problems </a:t>
            </a:r>
            <a:r>
              <a:rPr lang="en-US" sz="2400" dirty="0">
                <a:solidFill>
                  <a:schemeClr val="tx1"/>
                </a:solidFill>
                <a:latin typeface="Times New Roman" pitchFamily="18" charset="0"/>
                <a:cs typeface="Times New Roman" pitchFamily="18" charset="0"/>
              </a:rPr>
              <a:t>with their strong expertise in </a:t>
            </a:r>
            <a:r>
              <a:rPr lang="en-US" sz="2400" dirty="0">
                <a:solidFill>
                  <a:srgbClr val="FF0000"/>
                </a:solidFill>
                <a:latin typeface="Times New Roman" pitchFamily="18" charset="0"/>
                <a:cs typeface="Times New Roman" pitchFamily="18" charset="0"/>
              </a:rPr>
              <a:t>certain</a:t>
            </a:r>
            <a:r>
              <a:rPr lang="en-US" sz="2400" dirty="0">
                <a:solidFill>
                  <a:schemeClr val="tx1"/>
                </a:solidFill>
                <a:latin typeface="Times New Roman" pitchFamily="18" charset="0"/>
                <a:cs typeface="Times New Roman" pitchFamily="18" charset="0"/>
              </a:rPr>
              <a:t> scientific disciplines. </a:t>
            </a:r>
          </a:p>
          <a:p>
            <a:pPr marL="225425" indent="-225425">
              <a:buFont typeface="Arial" pitchFamily="34" charset="0"/>
              <a:buChar char="•"/>
            </a:pPr>
            <a:endParaRPr lang="en-US" sz="24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400" dirty="0">
                <a:solidFill>
                  <a:schemeClr val="tx1"/>
                </a:solidFill>
                <a:latin typeface="Times New Roman" pitchFamily="18" charset="0"/>
                <a:cs typeface="Times New Roman" pitchFamily="18" charset="0"/>
              </a:rPr>
              <a:t>They work with several elements related to mathematics, statistics, computer science, and their </a:t>
            </a:r>
            <a:r>
              <a:rPr lang="en-US" sz="2400" dirty="0">
                <a:solidFill>
                  <a:srgbClr val="FF0000"/>
                </a:solidFill>
                <a:latin typeface="Times New Roman" pitchFamily="18" charset="0"/>
                <a:cs typeface="Times New Roman" pitchFamily="18" charset="0"/>
              </a:rPr>
              <a:t>domain</a:t>
            </a:r>
            <a:r>
              <a:rPr lang="en-US" sz="2400" dirty="0">
                <a:solidFill>
                  <a:schemeClr val="tx1"/>
                </a:solidFill>
                <a:latin typeface="Times New Roman" pitchFamily="18" charset="0"/>
                <a:cs typeface="Times New Roman" pitchFamily="18" charset="0"/>
              </a:rPr>
              <a:t> (though they may not be an expert in all these fields).</a:t>
            </a:r>
          </a:p>
          <a:p>
            <a:pPr marL="225425" indent="-225425">
              <a:buFont typeface="Arial" pitchFamily="34" charset="0"/>
              <a:buChar char="•"/>
            </a:pPr>
            <a:r>
              <a:rPr lang="en-US" sz="2000" b="1" dirty="0">
                <a:solidFill>
                  <a:schemeClr val="tx1"/>
                </a:solidFill>
                <a:latin typeface="Times New Roman" pitchFamily="18" charset="0"/>
                <a:cs typeface="Times New Roman" pitchFamily="18" charset="0"/>
              </a:rPr>
              <a:t>Data Scientist should be very strong in any of these skills</a:t>
            </a:r>
          </a:p>
        </p:txBody>
      </p:sp>
      <p:pic>
        <p:nvPicPr>
          <p:cNvPr id="138242" name="Picture 2"/>
          <p:cNvPicPr>
            <a:picLocks noChangeAspect="1" noChangeArrowheads="1"/>
          </p:cNvPicPr>
          <p:nvPr/>
        </p:nvPicPr>
        <p:blipFill>
          <a:blip r:embed="rId2" cstate="print"/>
          <a:srcRect/>
          <a:stretch>
            <a:fillRect/>
          </a:stretch>
        </p:blipFill>
        <p:spPr bwMode="auto">
          <a:xfrm>
            <a:off x="6172200" y="914400"/>
            <a:ext cx="2314575" cy="2057400"/>
          </a:xfrm>
          <a:prstGeom prst="rect">
            <a:avLst/>
          </a:prstGeom>
          <a:noFill/>
          <a:ln w="9525">
            <a:noFill/>
            <a:miter lim="800000"/>
            <a:headEnd/>
            <a:tailEnd/>
          </a:ln>
        </p:spPr>
      </p:pic>
      <p:pic>
        <p:nvPicPr>
          <p:cNvPr id="152577" name="Picture 1"/>
          <p:cNvPicPr>
            <a:picLocks noChangeAspect="1" noChangeArrowheads="1"/>
          </p:cNvPicPr>
          <p:nvPr/>
        </p:nvPicPr>
        <p:blipFill>
          <a:blip r:embed="rId3" cstate="print"/>
          <a:srcRect/>
          <a:stretch>
            <a:fillRect/>
          </a:stretch>
        </p:blipFill>
        <p:spPr bwMode="auto">
          <a:xfrm>
            <a:off x="5543550" y="4267200"/>
            <a:ext cx="3600450" cy="1905000"/>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b="1" dirty="0">
                <a:effectLst>
                  <a:outerShdw blurRad="38100" dist="38100" dir="2700000" algn="tl">
                    <a:srgbClr val="000000">
                      <a:alpha val="43137"/>
                    </a:srgbClr>
                  </a:outerShdw>
                </a:effectLst>
              </a:rPr>
              <a:t>Evolution of Technologies</a:t>
            </a:r>
          </a:p>
        </p:txBody>
      </p:sp>
      <p:sp>
        <p:nvSpPr>
          <p:cNvPr id="3" name="Content Placeholder 2"/>
          <p:cNvSpPr>
            <a:spLocks noGrp="1"/>
          </p:cNvSpPr>
          <p:nvPr>
            <p:ph idx="1"/>
          </p:nvPr>
        </p:nvSpPr>
        <p:spPr>
          <a:xfrm>
            <a:off x="76200" y="914400"/>
            <a:ext cx="8915400" cy="5211763"/>
          </a:xfrm>
        </p:spPr>
        <p:txBody>
          <a:bodyPr>
            <a:normAutofit fontScale="92500"/>
          </a:bodyPr>
          <a:lstStyle/>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Emerging technology </a:t>
            </a:r>
            <a:r>
              <a:rPr lang="en-US" b="0" dirty="0">
                <a:latin typeface="Times New Roman" panose="02020603050405020304" pitchFamily="18" charset="0"/>
                <a:cs typeface="Times New Roman" panose="02020603050405020304" pitchFamily="18" charset="0"/>
              </a:rPr>
              <a:t>is a term generally used to describe a new technology, but it may also refer to the continuing development of existing technology;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It can have slightly different meanings when used in different areas, such as media, business, science, or education.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term commonly refers to </a:t>
            </a:r>
            <a:r>
              <a:rPr lang="en-US" b="0" dirty="0">
                <a:solidFill>
                  <a:srgbClr val="FF0000"/>
                </a:solidFill>
                <a:latin typeface="Times New Roman" panose="02020603050405020304" pitchFamily="18" charset="0"/>
                <a:cs typeface="Times New Roman" panose="02020603050405020304" pitchFamily="18" charset="0"/>
              </a:rPr>
              <a:t>technologies that are currently developing</a:t>
            </a:r>
            <a:r>
              <a:rPr lang="en-US" b="0" dirty="0">
                <a:latin typeface="Times New Roman" panose="02020603050405020304" pitchFamily="18" charset="0"/>
                <a:cs typeface="Times New Roman" panose="02020603050405020304" pitchFamily="18" charset="0"/>
              </a:rPr>
              <a:t>, or that are expected to be available within the next five to ten years, and is usually reserved for technologies that are creating or are expected to create significant social or economic effects.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Technological evolution</a:t>
            </a:r>
            <a:r>
              <a:rPr lang="en-US" b="0" dirty="0">
                <a:latin typeface="Times New Roman" panose="02020603050405020304" pitchFamily="18" charset="0"/>
                <a:cs typeface="Times New Roman" panose="02020603050405020304" pitchFamily="18" charset="0"/>
              </a:rPr>
              <a:t> is a theory of radical transformation of society through technological development.</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4</a:t>
            </a:fld>
            <a:endParaRPr lang="en-US" altLang="en-US"/>
          </a:p>
        </p:txBody>
      </p:sp>
    </p:spTree>
    <p:extLst>
      <p:ext uri="{BB962C8B-B14F-4D97-AF65-F5344CB8AC3E}">
        <p14:creationId xmlns:p14="http://schemas.microsoft.com/office/powerpoint/2010/main" val="3760958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228600"/>
            <a:ext cx="3021981" cy="461665"/>
          </a:xfrm>
          <a:prstGeom prst="rect">
            <a:avLst/>
          </a:prstGeom>
        </p:spPr>
        <p:txBody>
          <a:bodyPr wrap="none">
            <a:spAutoFit/>
          </a:bodyPr>
          <a:lstStyle/>
          <a:p>
            <a:pPr>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b="1" dirty="0">
                <a:solidFill>
                  <a:srgbClr val="FFFFFF"/>
                </a:solidFill>
                <a:cs typeface="Arial" charset="0"/>
              </a:rPr>
              <a:t>Data &amp; Information </a:t>
            </a:r>
          </a:p>
        </p:txBody>
      </p:sp>
      <p:grpSp>
        <p:nvGrpSpPr>
          <p:cNvPr id="15" name="Group 14"/>
          <p:cNvGrpSpPr/>
          <p:nvPr/>
        </p:nvGrpSpPr>
        <p:grpSpPr>
          <a:xfrm>
            <a:off x="381000" y="1219200"/>
            <a:ext cx="8534400" cy="5632311"/>
            <a:chOff x="381000" y="1143000"/>
            <a:chExt cx="8534400" cy="5632311"/>
          </a:xfrm>
        </p:grpSpPr>
        <p:sp>
          <p:nvSpPr>
            <p:cNvPr id="5" name="Rectangle 4"/>
            <p:cNvSpPr/>
            <p:nvPr/>
          </p:nvSpPr>
          <p:spPr>
            <a:xfrm>
              <a:off x="381000" y="1143000"/>
              <a:ext cx="8534400" cy="5632311"/>
            </a:xfrm>
            <a:prstGeom prst="rect">
              <a:avLst/>
            </a:prstGeom>
          </p:spPr>
          <p:txBody>
            <a:bodyPr wrap="square">
              <a:spAutoFit/>
            </a:bodyPr>
            <a:lstStyle/>
            <a:p>
              <a:r>
                <a:rPr lang="en-US" sz="2000" b="1" dirty="0">
                  <a:solidFill>
                    <a:schemeClr val="tx1"/>
                  </a:solidFill>
                </a:rPr>
                <a:t>What is data?</a:t>
              </a:r>
            </a:p>
            <a:p>
              <a:endParaRPr lang="en-US" dirty="0">
                <a:solidFill>
                  <a:schemeClr val="tx1"/>
                </a:solidFill>
              </a:endParaRP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Data can be defined as a representation of facts, concepts, or instructions in a formalized manner, which should be suitable for communication, interpretation, or processing, by human or electronic machines.</a:t>
              </a:r>
            </a:p>
            <a:p>
              <a:pPr marL="225425" indent="-225425">
                <a:buFont typeface="Arial" pitchFamily="34" charset="0"/>
                <a:buChar char="•"/>
              </a:pPr>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 It is </a:t>
              </a:r>
              <a:r>
                <a:rPr lang="en-US" sz="2200" dirty="0">
                  <a:solidFill>
                    <a:srgbClr val="FF0000"/>
                  </a:solidFill>
                  <a:latin typeface="Times New Roman" pitchFamily="18" charset="0"/>
                  <a:cs typeface="Times New Roman" pitchFamily="18" charset="0"/>
                </a:rPr>
                <a:t>unprocessed</a:t>
              </a:r>
              <a:r>
                <a:rPr lang="en-US" sz="2200" dirty="0">
                  <a:solidFill>
                    <a:schemeClr val="tx1"/>
                  </a:solidFill>
                  <a:latin typeface="Times New Roman" pitchFamily="18" charset="0"/>
                  <a:cs typeface="Times New Roman" pitchFamily="18" charset="0"/>
                </a:rPr>
                <a:t> facts and figures represented with the help of characters such as alphabets (A-Z, a-z), digits (0-9) or special characters (+, -, /, *, , =, etc.) and picture ,sound and video. </a:t>
              </a:r>
            </a:p>
            <a:p>
              <a:pPr marL="225425" indent="-225425">
                <a:buFont typeface="Arial" pitchFamily="34" charset="0"/>
                <a:buChar char="•"/>
              </a:pPr>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b="1" dirty="0">
                  <a:solidFill>
                    <a:schemeClr val="tx1"/>
                  </a:solidFill>
                  <a:latin typeface="Times New Roman" pitchFamily="18" charset="0"/>
                  <a:cs typeface="Times New Roman" pitchFamily="18" charset="0"/>
                </a:rPr>
                <a:t>Information</a:t>
              </a:r>
              <a:r>
                <a:rPr lang="en-US" sz="2200" dirty="0">
                  <a:solidFill>
                    <a:schemeClr val="tx1"/>
                  </a:solidFill>
                  <a:latin typeface="Times New Roman" pitchFamily="18" charset="0"/>
                  <a:cs typeface="Times New Roman" pitchFamily="18" charset="0"/>
                </a:rPr>
                <a:t> is the processed data on which decisions and actions are based</a:t>
              </a:r>
            </a:p>
            <a:p>
              <a:endParaRPr lang="en-US" sz="2200" dirty="0">
                <a:solidFill>
                  <a:schemeClr val="tx1"/>
                </a:solidFill>
                <a:latin typeface="Times New Roman" pitchFamily="18" charset="0"/>
                <a:cs typeface="Times New Roman" pitchFamily="18" charset="0"/>
              </a:endParaRPr>
            </a:p>
            <a:p>
              <a:r>
                <a:rPr lang="en-US" sz="2200" dirty="0">
                  <a:solidFill>
                    <a:schemeClr val="tx1"/>
                  </a:solidFill>
                  <a:latin typeface="Times New Roman" pitchFamily="18" charset="0"/>
                  <a:cs typeface="Times New Roman" pitchFamily="18" charset="0"/>
                </a:rPr>
                <a:t>         </a:t>
              </a:r>
              <a:r>
                <a:rPr lang="en-US" sz="2200" b="1" dirty="0">
                  <a:solidFill>
                    <a:srgbClr val="FF0000"/>
                  </a:solidFill>
                  <a:latin typeface="Times New Roman" pitchFamily="18" charset="0"/>
                  <a:cs typeface="Times New Roman" pitchFamily="18" charset="0"/>
                </a:rPr>
                <a:t>Data</a:t>
              </a:r>
              <a:r>
                <a:rPr lang="en-US" sz="2200" dirty="0">
                  <a:solidFill>
                    <a:schemeClr val="tx1"/>
                  </a:solidFill>
                  <a:latin typeface="Times New Roman" pitchFamily="18" charset="0"/>
                  <a:cs typeface="Times New Roman" pitchFamily="18" charset="0"/>
                </a:rPr>
                <a:t>                                                                             </a:t>
              </a:r>
              <a:r>
                <a:rPr lang="en-US" sz="2200" b="1" dirty="0">
                  <a:solidFill>
                    <a:srgbClr val="FF0000"/>
                  </a:solidFill>
                  <a:latin typeface="Times New Roman" pitchFamily="18" charset="0"/>
                  <a:cs typeface="Times New Roman" pitchFamily="18" charset="0"/>
                </a:rPr>
                <a:t>Information</a:t>
              </a:r>
            </a:p>
            <a:p>
              <a:endParaRPr lang="en-US" dirty="0">
                <a:solidFill>
                  <a:schemeClr val="tx1"/>
                </a:solidFill>
              </a:endParaRPr>
            </a:p>
            <a:p>
              <a:endParaRPr lang="en-US" dirty="0">
                <a:solidFill>
                  <a:schemeClr val="tx1"/>
                </a:solidFill>
              </a:endParaRPr>
            </a:p>
          </p:txBody>
        </p:sp>
        <p:cxnSp>
          <p:nvCxnSpPr>
            <p:cNvPr id="7" name="Straight Arrow Connector 6"/>
            <p:cNvCxnSpPr/>
            <p:nvPr/>
          </p:nvCxnSpPr>
          <p:spPr bwMode="auto">
            <a:xfrm>
              <a:off x="1905000" y="5943600"/>
              <a:ext cx="1371600" cy="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ounded Rectangle 7"/>
            <p:cNvSpPr/>
            <p:nvPr/>
          </p:nvSpPr>
          <p:spPr bwMode="auto">
            <a:xfrm>
              <a:off x="3276600" y="5715000"/>
              <a:ext cx="2057400" cy="457200"/>
            </a:xfrm>
            <a:prstGeom prst="round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1" i="0" u="none" strike="noStrike" cap="none" normalizeH="0" baseline="0" dirty="0">
                  <a:ln>
                    <a:noFill/>
                  </a:ln>
                  <a:solidFill>
                    <a:schemeClr val="bg1"/>
                  </a:solidFill>
                  <a:effectLst/>
                  <a:latin typeface="Arial" charset="0"/>
                  <a:ea typeface="Microsoft YaHei" charset="-122"/>
                </a:rPr>
                <a:t>  PROCESSING</a:t>
              </a:r>
            </a:p>
          </p:txBody>
        </p:sp>
        <p:cxnSp>
          <p:nvCxnSpPr>
            <p:cNvPr id="9" name="Straight Arrow Connector 8"/>
            <p:cNvCxnSpPr/>
            <p:nvPr/>
          </p:nvCxnSpPr>
          <p:spPr bwMode="auto">
            <a:xfrm>
              <a:off x="5334000" y="5943600"/>
              <a:ext cx="1371600" cy="0"/>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52400"/>
            <a:ext cx="4104009" cy="461665"/>
          </a:xfrm>
          <a:prstGeom prst="rect">
            <a:avLst/>
          </a:prstGeom>
        </p:spPr>
        <p:txBody>
          <a:bodyPr wrap="none">
            <a:spAutoFit/>
          </a:bodyPr>
          <a:lstStyle/>
          <a:p>
            <a:r>
              <a:rPr lang="en-US" sz="2400" b="1" dirty="0">
                <a:latin typeface="+mn-lt"/>
                <a:cs typeface="Times New Roman" pitchFamily="18" charset="0"/>
              </a:rPr>
              <a:t>Data Processing Cycle </a:t>
            </a:r>
          </a:p>
        </p:txBody>
      </p:sp>
      <p:sp>
        <p:nvSpPr>
          <p:cNvPr id="5" name="Rectangle 4"/>
          <p:cNvSpPr/>
          <p:nvPr/>
        </p:nvSpPr>
        <p:spPr>
          <a:xfrm>
            <a:off x="609600" y="990600"/>
            <a:ext cx="8077200" cy="2585323"/>
          </a:xfrm>
          <a:prstGeom prst="rect">
            <a:avLst/>
          </a:prstGeom>
        </p:spPr>
        <p:txBody>
          <a:bodyPr wrap="square">
            <a:spAutoFit/>
          </a:bodyPr>
          <a:lstStyle/>
          <a:p>
            <a:pPr marL="225425" indent="-225425">
              <a:buFont typeface="Arial" pitchFamily="34" charset="0"/>
              <a:buChar char="•"/>
            </a:pPr>
            <a:r>
              <a:rPr lang="en-US" sz="2400" dirty="0">
                <a:solidFill>
                  <a:schemeClr val="tx1"/>
                </a:solidFill>
                <a:latin typeface="Times New Roman" pitchFamily="18" charset="0"/>
                <a:cs typeface="Times New Roman" pitchFamily="18" charset="0"/>
              </a:rPr>
              <a:t>The collection and manipulation of items of data to produce meaningful information</a:t>
            </a:r>
          </a:p>
          <a:p>
            <a:pPr marL="225425" indent="-225425">
              <a:buFont typeface="Arial" pitchFamily="34" charset="0"/>
              <a:buChar char="•"/>
            </a:pPr>
            <a:r>
              <a:rPr lang="en-US" sz="2400" dirty="0">
                <a:solidFill>
                  <a:schemeClr val="tx1"/>
                </a:solidFill>
                <a:latin typeface="Times New Roman" pitchFamily="18" charset="0"/>
                <a:cs typeface="Times New Roman" pitchFamily="18" charset="0"/>
              </a:rPr>
              <a:t>Data processing is the re-structuring or re-ordering data to increase its usability</a:t>
            </a:r>
          </a:p>
          <a:p>
            <a:pPr marL="225425" indent="-225425">
              <a:buFont typeface="Arial" pitchFamily="34" charset="0"/>
              <a:buChar char="•"/>
            </a:pPr>
            <a:r>
              <a:rPr lang="en-US" sz="2400" dirty="0">
                <a:solidFill>
                  <a:schemeClr val="tx1"/>
                </a:solidFill>
                <a:latin typeface="Times New Roman" pitchFamily="18" charset="0"/>
                <a:cs typeface="Times New Roman" pitchFamily="18" charset="0"/>
              </a:rPr>
              <a:t>Data processing cycle is a sequence of steps or operations for processing data to make it usable format</a:t>
            </a:r>
          </a:p>
          <a:p>
            <a:pPr>
              <a:buFont typeface="Arial" pitchFamily="34" charset="0"/>
              <a:buChar char="•"/>
            </a:pPr>
            <a:endParaRPr lang="en-US" dirty="0">
              <a:solidFill>
                <a:schemeClr val="tx1"/>
              </a:solidFill>
            </a:endParaRPr>
          </a:p>
        </p:txBody>
      </p:sp>
      <p:sp>
        <p:nvSpPr>
          <p:cNvPr id="7" name="Rectangle 6"/>
          <p:cNvSpPr/>
          <p:nvPr/>
        </p:nvSpPr>
        <p:spPr>
          <a:xfrm>
            <a:off x="609600" y="4876800"/>
            <a:ext cx="2895600" cy="1477328"/>
          </a:xfrm>
          <a:prstGeom prst="rect">
            <a:avLst/>
          </a:prstGeom>
        </p:spPr>
        <p:txBody>
          <a:bodyPr wrap="square">
            <a:spAutoFit/>
          </a:bodyPr>
          <a:lstStyle/>
          <a:p>
            <a:pPr marL="225425" indent="-225425">
              <a:buFont typeface="Arial" pitchFamily="34" charset="0"/>
              <a:buChar char="•"/>
            </a:pPr>
            <a:r>
              <a:rPr lang="en-US" dirty="0">
                <a:solidFill>
                  <a:schemeClr val="tx1"/>
                </a:solidFill>
              </a:rPr>
              <a:t> Collection of row data needs to be fed in the cycle for processing.  </a:t>
            </a:r>
          </a:p>
          <a:p>
            <a:pPr marL="225425" indent="-225425">
              <a:buFont typeface="Arial" pitchFamily="34" charset="0"/>
              <a:buChar char="•"/>
            </a:pPr>
            <a:r>
              <a:rPr lang="en-US" dirty="0">
                <a:solidFill>
                  <a:schemeClr val="tx1"/>
                </a:solidFill>
              </a:rPr>
              <a:t> The first step and called input</a:t>
            </a:r>
          </a:p>
        </p:txBody>
      </p:sp>
      <p:sp>
        <p:nvSpPr>
          <p:cNvPr id="8" name="Rectangle 7"/>
          <p:cNvSpPr/>
          <p:nvPr/>
        </p:nvSpPr>
        <p:spPr>
          <a:xfrm>
            <a:off x="6324600" y="4923472"/>
            <a:ext cx="2819400" cy="1477328"/>
          </a:xfrm>
          <a:prstGeom prst="rect">
            <a:avLst/>
          </a:prstGeom>
        </p:spPr>
        <p:txBody>
          <a:bodyPr wrap="square">
            <a:spAutoFit/>
          </a:bodyPr>
          <a:lstStyle/>
          <a:p>
            <a:pPr marL="225425" indent="-225425">
              <a:buFont typeface="Arial" pitchFamily="34" charset="0"/>
              <a:buChar char="•"/>
            </a:pPr>
            <a:r>
              <a:rPr lang="en-US" dirty="0">
                <a:solidFill>
                  <a:schemeClr val="tx1"/>
                </a:solidFill>
              </a:rPr>
              <a:t>Outcome.</a:t>
            </a:r>
          </a:p>
          <a:p>
            <a:pPr marL="225425" indent="-225425">
              <a:buFont typeface="Arial" pitchFamily="34" charset="0"/>
              <a:buChar char="•"/>
            </a:pPr>
            <a:r>
              <a:rPr lang="en-US" dirty="0">
                <a:solidFill>
                  <a:schemeClr val="tx1"/>
                </a:solidFill>
              </a:rPr>
              <a:t>Processed &amp; meaning full data</a:t>
            </a:r>
          </a:p>
          <a:p>
            <a:pPr marL="225425" indent="-225425">
              <a:buFont typeface="Arial" pitchFamily="34" charset="0"/>
              <a:buChar char="•"/>
            </a:pPr>
            <a:r>
              <a:rPr lang="en-US" dirty="0">
                <a:solidFill>
                  <a:schemeClr val="tx1"/>
                </a:solidFill>
              </a:rPr>
              <a:t>the data is useful and provides information.</a:t>
            </a:r>
          </a:p>
        </p:txBody>
      </p:sp>
      <p:sp>
        <p:nvSpPr>
          <p:cNvPr id="9" name="Rectangle 8"/>
          <p:cNvSpPr/>
          <p:nvPr/>
        </p:nvSpPr>
        <p:spPr>
          <a:xfrm>
            <a:off x="3505200" y="5029200"/>
            <a:ext cx="2667000" cy="1477328"/>
          </a:xfrm>
          <a:prstGeom prst="rect">
            <a:avLst/>
          </a:prstGeom>
        </p:spPr>
        <p:txBody>
          <a:bodyPr wrap="square">
            <a:spAutoFit/>
          </a:bodyPr>
          <a:lstStyle/>
          <a:p>
            <a:pPr marL="225425" indent="-225425">
              <a:buFont typeface="Arial" pitchFamily="34" charset="0"/>
              <a:buChar char="•"/>
            </a:pPr>
            <a:r>
              <a:rPr lang="en-US" dirty="0">
                <a:solidFill>
                  <a:schemeClr val="tx1"/>
                </a:solidFill>
              </a:rPr>
              <a:t>Manual , electronic data processing, mechanical processing or automated means</a:t>
            </a:r>
          </a:p>
        </p:txBody>
      </p:sp>
      <p:pic>
        <p:nvPicPr>
          <p:cNvPr id="137218" name="Picture 2"/>
          <p:cNvPicPr>
            <a:picLocks noChangeAspect="1" noChangeArrowheads="1"/>
          </p:cNvPicPr>
          <p:nvPr/>
        </p:nvPicPr>
        <p:blipFill>
          <a:blip r:embed="rId2" cstate="print"/>
          <a:srcRect/>
          <a:stretch>
            <a:fillRect/>
          </a:stretch>
        </p:blipFill>
        <p:spPr bwMode="auto">
          <a:xfrm>
            <a:off x="1981200" y="3352800"/>
            <a:ext cx="4876800" cy="1447800"/>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cstate="print"/>
          <a:srcRect/>
          <a:stretch>
            <a:fillRect/>
          </a:stretch>
        </p:blipFill>
        <p:spPr bwMode="auto">
          <a:xfrm>
            <a:off x="1462088" y="1128713"/>
            <a:ext cx="6219825" cy="4600575"/>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42</a:t>
            </a:fld>
            <a:endParaRPr lang="en-US" altLang="en-US"/>
          </a:p>
        </p:txBody>
      </p:sp>
      <p:sp>
        <p:nvSpPr>
          <p:cNvPr id="5" name="Rectangle 4"/>
          <p:cNvSpPr/>
          <p:nvPr/>
        </p:nvSpPr>
        <p:spPr>
          <a:xfrm>
            <a:off x="1371600" y="152400"/>
            <a:ext cx="4104009" cy="461665"/>
          </a:xfrm>
          <a:prstGeom prst="rect">
            <a:avLst/>
          </a:prstGeom>
        </p:spPr>
        <p:txBody>
          <a:bodyPr wrap="none">
            <a:spAutoFit/>
          </a:bodyPr>
          <a:lstStyle/>
          <a:p>
            <a:r>
              <a:rPr lang="en-US" sz="2400" b="1" dirty="0">
                <a:latin typeface="+mn-lt"/>
                <a:cs typeface="Times New Roman" pitchFamily="18" charset="0"/>
              </a:rPr>
              <a:t>Data Processing Cycle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28600"/>
            <a:ext cx="6400800" cy="461665"/>
          </a:xfrm>
          <a:prstGeom prst="rect">
            <a:avLst/>
          </a:prstGeom>
        </p:spPr>
        <p:txBody>
          <a:bodyPr wrap="square">
            <a:spAutoFit/>
          </a:bodyPr>
          <a:lstStyle/>
          <a:p>
            <a:r>
              <a:rPr lang="en-US" sz="2400" b="1" dirty="0">
                <a:latin typeface="+mn-lt"/>
                <a:cs typeface="Times New Roman" pitchFamily="18" charset="0"/>
              </a:rPr>
              <a:t>Data types and their representation</a:t>
            </a:r>
          </a:p>
        </p:txBody>
      </p:sp>
      <p:sp>
        <p:nvSpPr>
          <p:cNvPr id="5" name="Rectangle 4"/>
          <p:cNvSpPr/>
          <p:nvPr/>
        </p:nvSpPr>
        <p:spPr>
          <a:xfrm>
            <a:off x="609600" y="1047214"/>
            <a:ext cx="7924800" cy="5293757"/>
          </a:xfrm>
          <a:prstGeom prst="rect">
            <a:avLst/>
          </a:prstGeom>
        </p:spPr>
        <p:txBody>
          <a:bodyPr wrap="square">
            <a:spAutoFit/>
          </a:bodyPr>
          <a:lstStyle/>
          <a:p>
            <a:pPr marL="225425" indent="-225425">
              <a:buFont typeface="Arial" pitchFamily="34" charset="0"/>
              <a:buChar char="•"/>
            </a:pPr>
            <a:r>
              <a:rPr lang="en-US" sz="2200" dirty="0">
                <a:solidFill>
                  <a:schemeClr val="tx1"/>
                </a:solidFill>
                <a:latin typeface="Times New Roman" pitchFamily="18" charset="0"/>
                <a:cs typeface="Times New Roman" pitchFamily="18" charset="0"/>
              </a:rPr>
              <a:t>Data can be available in different format and can be described from different perspectives. </a:t>
            </a:r>
          </a:p>
          <a:p>
            <a:pPr marL="225425" indent="-225425">
              <a:buFont typeface="Arial" pitchFamily="34" charset="0"/>
              <a:buChar char="•"/>
            </a:pPr>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b="1" dirty="0">
                <a:solidFill>
                  <a:schemeClr val="tx1"/>
                </a:solidFill>
                <a:latin typeface="Times New Roman" pitchFamily="18" charset="0"/>
                <a:cs typeface="Times New Roman" pitchFamily="18" charset="0"/>
              </a:rPr>
              <a:t>Data type </a:t>
            </a:r>
            <a:r>
              <a:rPr lang="en-US" sz="2200" dirty="0">
                <a:solidFill>
                  <a:schemeClr val="tx1"/>
                </a:solidFill>
                <a:latin typeface="Times New Roman" pitchFamily="18" charset="0"/>
                <a:cs typeface="Times New Roman" pitchFamily="18" charset="0"/>
              </a:rPr>
              <a:t>is simply an attribute of data that tells the compiler or interpreter how the programmer intends to use the data.</a:t>
            </a:r>
          </a:p>
          <a:p>
            <a:pPr marL="225425" indent="-225425">
              <a:buFont typeface="Arial" pitchFamily="34" charset="0"/>
              <a:buChar char="•"/>
            </a:pPr>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b="1" dirty="0">
                <a:solidFill>
                  <a:schemeClr val="tx1"/>
                </a:solidFill>
                <a:latin typeface="Times New Roman" pitchFamily="18" charset="0"/>
                <a:cs typeface="Times New Roman" pitchFamily="18" charset="0"/>
              </a:rPr>
              <a:t>Metadata</a:t>
            </a:r>
            <a:r>
              <a:rPr lang="en-US" sz="2200" dirty="0">
                <a:solidFill>
                  <a:schemeClr val="tx1"/>
                </a:solidFill>
                <a:latin typeface="Times New Roman" pitchFamily="18" charset="0"/>
                <a:cs typeface="Times New Roman" pitchFamily="18" charset="0"/>
              </a:rPr>
              <a:t> (Data about Data)  is a data that provide additional information about a specific set of data.</a:t>
            </a:r>
          </a:p>
          <a:p>
            <a:pPr marL="968375" lvl="1" indent="-225425">
              <a:buFont typeface="Arial" pitchFamily="34" charset="0"/>
              <a:buChar char="•"/>
            </a:pPr>
            <a:r>
              <a:rPr lang="en-US" sz="2200" dirty="0">
                <a:solidFill>
                  <a:schemeClr val="tx1"/>
                </a:solidFill>
                <a:latin typeface="Times New Roman" pitchFamily="18" charset="0"/>
                <a:cs typeface="Times New Roman" pitchFamily="18" charset="0"/>
              </a:rPr>
              <a:t>It is not a separate data structure.</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Data types  can be categorized from programming perspective as follows:</a:t>
            </a:r>
          </a:p>
          <a:p>
            <a:pPr marL="968375" lvl="1" indent="-225425">
              <a:buFont typeface="Arial" pitchFamily="34" charset="0"/>
              <a:buChar char="•"/>
            </a:pPr>
            <a:r>
              <a:rPr lang="en-US" sz="1600" b="1" i="1" dirty="0">
                <a:solidFill>
                  <a:schemeClr val="tx1"/>
                </a:solidFill>
                <a:latin typeface="Times New Roman" pitchFamily="18" charset="0"/>
                <a:cs typeface="Times New Roman" pitchFamily="18" charset="0"/>
              </a:rPr>
              <a:t>Integers(</a:t>
            </a:r>
            <a:r>
              <a:rPr lang="en-US" sz="1600" b="1" i="1" dirty="0" err="1">
                <a:solidFill>
                  <a:schemeClr val="tx1"/>
                </a:solidFill>
                <a:latin typeface="Times New Roman" pitchFamily="18" charset="0"/>
                <a:cs typeface="Times New Roman" pitchFamily="18" charset="0"/>
              </a:rPr>
              <a:t>int</a:t>
            </a:r>
            <a:r>
              <a:rPr lang="en-US" sz="1600" b="1" i="1" dirty="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is used to store whole numbers, mathematically known as integers </a:t>
            </a:r>
          </a:p>
          <a:p>
            <a:pPr marL="968375" lvl="1" indent="-225425">
              <a:buFont typeface="Arial" pitchFamily="34" charset="0"/>
              <a:buChar char="•"/>
            </a:pPr>
            <a:r>
              <a:rPr lang="en-US" sz="1600" b="1" i="1" dirty="0">
                <a:solidFill>
                  <a:schemeClr val="tx1"/>
                </a:solidFill>
                <a:latin typeface="Times New Roman" pitchFamily="18" charset="0"/>
                <a:cs typeface="Times New Roman" pitchFamily="18" charset="0"/>
              </a:rPr>
              <a:t>Booleans(</a:t>
            </a:r>
            <a:r>
              <a:rPr lang="en-US" sz="1600" b="1" i="1" dirty="0" err="1">
                <a:solidFill>
                  <a:schemeClr val="tx1"/>
                </a:solidFill>
                <a:latin typeface="Times New Roman" pitchFamily="18" charset="0"/>
                <a:cs typeface="Times New Roman" pitchFamily="18" charset="0"/>
              </a:rPr>
              <a:t>bool</a:t>
            </a:r>
            <a:r>
              <a:rPr lang="en-US" sz="1600" b="1" i="1" dirty="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is used to represent restricted to one of two values: true or false </a:t>
            </a:r>
          </a:p>
          <a:p>
            <a:pPr marL="968375" lvl="1" indent="-225425">
              <a:buFont typeface="Arial" pitchFamily="34" charset="0"/>
              <a:buChar char="•"/>
            </a:pPr>
            <a:r>
              <a:rPr lang="en-US" sz="1600" b="1" i="1" dirty="0">
                <a:solidFill>
                  <a:schemeClr val="tx1"/>
                </a:solidFill>
                <a:latin typeface="Times New Roman" pitchFamily="18" charset="0"/>
                <a:cs typeface="Times New Roman" pitchFamily="18" charset="0"/>
              </a:rPr>
              <a:t>Characters(char)- </a:t>
            </a:r>
            <a:r>
              <a:rPr lang="en-US" sz="1600" dirty="0">
                <a:solidFill>
                  <a:schemeClr val="tx1"/>
                </a:solidFill>
                <a:latin typeface="Times New Roman" pitchFamily="18" charset="0"/>
                <a:cs typeface="Times New Roman" pitchFamily="18" charset="0"/>
              </a:rPr>
              <a:t>is used to store a single character </a:t>
            </a:r>
          </a:p>
          <a:p>
            <a:pPr marL="968375" lvl="1" indent="-225425">
              <a:buFont typeface="Arial" pitchFamily="34" charset="0"/>
              <a:buChar char="•"/>
            </a:pPr>
            <a:r>
              <a:rPr lang="en-US" sz="1600" b="1" i="1" dirty="0">
                <a:solidFill>
                  <a:schemeClr val="tx1"/>
                </a:solidFill>
                <a:latin typeface="Times New Roman" pitchFamily="18" charset="0"/>
                <a:cs typeface="Times New Roman" pitchFamily="18" charset="0"/>
              </a:rPr>
              <a:t>Floating-point numbers(float)- </a:t>
            </a:r>
            <a:r>
              <a:rPr lang="en-US" sz="1600" dirty="0">
                <a:solidFill>
                  <a:schemeClr val="tx1"/>
                </a:solidFill>
                <a:latin typeface="Times New Roman" pitchFamily="18" charset="0"/>
                <a:cs typeface="Times New Roman" pitchFamily="18" charset="0"/>
              </a:rPr>
              <a:t>is used to store real numbers  </a:t>
            </a:r>
          </a:p>
          <a:p>
            <a:pPr marL="968375" lvl="1" indent="-225425">
              <a:buFont typeface="Arial" pitchFamily="34" charset="0"/>
              <a:buChar char="•"/>
            </a:pPr>
            <a:r>
              <a:rPr lang="en-US" sz="1600" b="1" i="1" dirty="0">
                <a:solidFill>
                  <a:schemeClr val="tx1"/>
                </a:solidFill>
                <a:latin typeface="Times New Roman" pitchFamily="18" charset="0"/>
                <a:cs typeface="Times New Roman" pitchFamily="18" charset="0"/>
              </a:rPr>
              <a:t>Alphanumeric strings(string)- </a:t>
            </a:r>
            <a:r>
              <a:rPr lang="en-US" sz="1600" dirty="0">
                <a:solidFill>
                  <a:schemeClr val="tx1"/>
                </a:solidFill>
                <a:latin typeface="Times New Roman" pitchFamily="18" charset="0"/>
                <a:cs typeface="Times New Roman" pitchFamily="18" charset="0"/>
              </a:rPr>
              <a:t>used to store a combination of characters and numbers </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813911"/>
            <a:ext cx="7315200" cy="5663089"/>
          </a:xfrm>
          <a:prstGeom prst="rect">
            <a:avLst/>
          </a:prstGeom>
        </p:spPr>
        <p:txBody>
          <a:bodyPr wrap="square" numCol="1">
            <a:spAutoFit/>
          </a:bodyPr>
          <a:lstStyle/>
          <a:p>
            <a:r>
              <a:rPr lang="en-US" sz="2200" dirty="0">
                <a:solidFill>
                  <a:schemeClr val="tx1"/>
                </a:solidFill>
                <a:latin typeface="Times New Roman" pitchFamily="18" charset="0"/>
                <a:cs typeface="Times New Roman" pitchFamily="18" charset="0"/>
              </a:rPr>
              <a:t>There are three categories of data types from analytics perspective.</a:t>
            </a:r>
          </a:p>
          <a:p>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b="1" dirty="0">
                <a:solidFill>
                  <a:schemeClr val="tx1"/>
                </a:solidFill>
                <a:latin typeface="Times New Roman" pitchFamily="18" charset="0"/>
                <a:cs typeface="Times New Roman" pitchFamily="18" charset="0"/>
              </a:rPr>
              <a:t>Structured data</a:t>
            </a:r>
            <a:r>
              <a:rPr lang="en-US" sz="2200" dirty="0">
                <a:solidFill>
                  <a:schemeClr val="tx1"/>
                </a:solidFill>
                <a:latin typeface="Times New Roman" pitchFamily="18" charset="0"/>
                <a:cs typeface="Times New Roman" pitchFamily="18" charset="0"/>
              </a:rPr>
              <a:t> − Relational data.</a:t>
            </a:r>
          </a:p>
          <a:p>
            <a:endParaRPr lang="en-US" sz="2200" dirty="0">
              <a:solidFill>
                <a:schemeClr val="tx1"/>
              </a:solidFill>
              <a:latin typeface="Times New Roman" pitchFamily="18" charset="0"/>
              <a:cs typeface="Times New Roman" pitchFamily="18" charset="0"/>
            </a:endParaRPr>
          </a:p>
          <a:p>
            <a:endParaRPr lang="en-US" sz="2200" dirty="0">
              <a:solidFill>
                <a:schemeClr val="tx1"/>
              </a:solidFill>
              <a:latin typeface="Times New Roman" pitchFamily="18" charset="0"/>
              <a:cs typeface="Times New Roman" pitchFamily="18" charset="0"/>
            </a:endParaRPr>
          </a:p>
          <a:p>
            <a:endParaRPr lang="en-US" sz="2200" dirty="0">
              <a:solidFill>
                <a:schemeClr val="tx1"/>
              </a:solidFill>
              <a:latin typeface="Times New Roman" pitchFamily="18" charset="0"/>
              <a:cs typeface="Times New Roman" pitchFamily="18" charset="0"/>
            </a:endParaRPr>
          </a:p>
          <a:p>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b="1" dirty="0">
                <a:solidFill>
                  <a:schemeClr val="tx1"/>
                </a:solidFill>
                <a:latin typeface="Times New Roman" pitchFamily="18" charset="0"/>
                <a:cs typeface="Times New Roman" pitchFamily="18" charset="0"/>
              </a:rPr>
              <a:t>Semi Structured data</a:t>
            </a:r>
            <a:r>
              <a:rPr lang="en-US" sz="2200" dirty="0">
                <a:solidFill>
                  <a:schemeClr val="tx1"/>
                </a:solidFill>
                <a:latin typeface="Times New Roman" pitchFamily="18" charset="0"/>
                <a:cs typeface="Times New Roman" pitchFamily="18" charset="0"/>
              </a:rPr>
              <a:t> − XML data.</a:t>
            </a:r>
          </a:p>
          <a:p>
            <a:endParaRPr lang="en-US" sz="2200" dirty="0">
              <a:solidFill>
                <a:schemeClr val="tx1"/>
              </a:solidFill>
              <a:latin typeface="Times New Roman" pitchFamily="18" charset="0"/>
              <a:cs typeface="Times New Roman" pitchFamily="18" charset="0"/>
            </a:endParaRPr>
          </a:p>
          <a:p>
            <a:endParaRPr lang="en-US" sz="2200" b="1" dirty="0">
              <a:solidFill>
                <a:schemeClr val="tx1"/>
              </a:solidFill>
              <a:latin typeface="Times New Roman" pitchFamily="18" charset="0"/>
              <a:cs typeface="Times New Roman" pitchFamily="18" charset="0"/>
            </a:endParaRPr>
          </a:p>
          <a:p>
            <a:endParaRPr lang="en-US" sz="2200" b="1" dirty="0">
              <a:solidFill>
                <a:schemeClr val="tx1"/>
              </a:solidFill>
              <a:latin typeface="Times New Roman" pitchFamily="18" charset="0"/>
              <a:cs typeface="Times New Roman" pitchFamily="18" charset="0"/>
            </a:endParaRPr>
          </a:p>
          <a:p>
            <a:endParaRPr lang="en-US" sz="2200" b="1"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b="1" dirty="0">
                <a:solidFill>
                  <a:schemeClr val="tx1"/>
                </a:solidFill>
                <a:latin typeface="Times New Roman" pitchFamily="18" charset="0"/>
                <a:cs typeface="Times New Roman" pitchFamily="18" charset="0"/>
              </a:rPr>
              <a:t>Unstructured data</a:t>
            </a:r>
            <a:r>
              <a:rPr lang="en-US" sz="2200" dirty="0">
                <a:solidFill>
                  <a:schemeClr val="tx1"/>
                </a:solidFill>
                <a:latin typeface="Times New Roman" pitchFamily="18" charset="0"/>
                <a:cs typeface="Times New Roman" pitchFamily="18" charset="0"/>
              </a:rPr>
              <a:t> − Word, PDF, Text, Media </a:t>
            </a:r>
            <a:r>
              <a:rPr lang="en-US" dirty="0"/>
              <a:t>L</a:t>
            </a:r>
          </a:p>
          <a:p>
            <a:endParaRPr lang="en-US" dirty="0"/>
          </a:p>
          <a:p>
            <a:endParaRPr lang="en-US" dirty="0"/>
          </a:p>
          <a:p>
            <a:r>
              <a:rPr lang="en-US" dirty="0"/>
              <a:t>.</a:t>
            </a:r>
          </a:p>
        </p:txBody>
      </p:sp>
      <p:graphicFrame>
        <p:nvGraphicFramePr>
          <p:cNvPr id="6" name="Table 5"/>
          <p:cNvGraphicFramePr>
            <a:graphicFrameLocks noGrp="1"/>
          </p:cNvGraphicFramePr>
          <p:nvPr/>
        </p:nvGraphicFramePr>
        <p:xfrm>
          <a:off x="1524000" y="2392680"/>
          <a:ext cx="6096000" cy="1112520"/>
        </p:xfrm>
        <a:graphic>
          <a:graphicData uri="http://schemas.openxmlformats.org/drawingml/2006/table">
            <a:tbl>
              <a:tblPr firstRow="1" bandRow="1">
                <a:tableStyleId>{D27102A9-8310-4765-A935-A1911B00CA55}</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Name </a:t>
                      </a:r>
                      <a:endParaRPr lang="en-US" i="1" dirty="0"/>
                    </a:p>
                  </a:txBody>
                  <a:tcPr/>
                </a:tc>
                <a:tc>
                  <a:txBody>
                    <a:bodyPr/>
                    <a:lstStyle/>
                    <a:p>
                      <a:r>
                        <a:rPr lang="en-US" dirty="0"/>
                        <a:t>Sex</a:t>
                      </a:r>
                      <a:endParaRPr lang="en-US" i="1" dirty="0"/>
                    </a:p>
                  </a:txBody>
                  <a:tcPr/>
                </a:tc>
                <a:tc>
                  <a:txBody>
                    <a:bodyPr/>
                    <a:lstStyle/>
                    <a:p>
                      <a:r>
                        <a:rPr lang="en-US" dirty="0"/>
                        <a:t>Age</a:t>
                      </a:r>
                      <a:endParaRPr lang="en-US" i="1" dirty="0"/>
                    </a:p>
                  </a:txBody>
                  <a:tcPr/>
                </a:tc>
                <a:tc>
                  <a:txBody>
                    <a:bodyPr/>
                    <a:lstStyle/>
                    <a:p>
                      <a:r>
                        <a:rPr lang="en-US" dirty="0"/>
                        <a:t>Result</a:t>
                      </a:r>
                      <a:endParaRPr lang="en-US" i="1" dirty="0"/>
                    </a:p>
                  </a:txBody>
                  <a:tcPr/>
                </a:tc>
                <a:tc>
                  <a:txBody>
                    <a:bodyPr/>
                    <a:lstStyle/>
                    <a:p>
                      <a:r>
                        <a:rPr lang="en-US" dirty="0"/>
                        <a:t>Status</a:t>
                      </a:r>
                      <a:endParaRPr lang="en-US" i="1" dirty="0"/>
                    </a:p>
                  </a:txBody>
                  <a:tcPr/>
                </a:tc>
                <a:extLst>
                  <a:ext uri="{0D108BD9-81ED-4DB2-BD59-A6C34878D82A}">
                    <a16:rowId xmlns:a16="http://schemas.microsoft.com/office/drawing/2014/main" val="10000"/>
                  </a:ext>
                </a:extLst>
              </a:tr>
              <a:tr h="370840">
                <a:tc>
                  <a:txBody>
                    <a:bodyPr/>
                    <a:lstStyle/>
                    <a:p>
                      <a:r>
                        <a:rPr lang="en-US" dirty="0" err="1"/>
                        <a:t>Abebe</a:t>
                      </a:r>
                      <a:endParaRPr lang="en-US" i="1" dirty="0"/>
                    </a:p>
                  </a:txBody>
                  <a:tcPr/>
                </a:tc>
                <a:tc>
                  <a:txBody>
                    <a:bodyPr/>
                    <a:lstStyle/>
                    <a:p>
                      <a:r>
                        <a:rPr lang="en-US" dirty="0"/>
                        <a:t>M</a:t>
                      </a:r>
                      <a:endParaRPr lang="en-US" i="1" dirty="0"/>
                    </a:p>
                  </a:txBody>
                  <a:tcPr/>
                </a:tc>
                <a:tc>
                  <a:txBody>
                    <a:bodyPr/>
                    <a:lstStyle/>
                    <a:p>
                      <a:r>
                        <a:rPr lang="en-US" dirty="0"/>
                        <a:t>24</a:t>
                      </a:r>
                      <a:endParaRPr lang="en-US" i="1" dirty="0"/>
                    </a:p>
                  </a:txBody>
                  <a:tcPr/>
                </a:tc>
                <a:tc>
                  <a:txBody>
                    <a:bodyPr/>
                    <a:lstStyle/>
                    <a:p>
                      <a:r>
                        <a:rPr lang="en-US" dirty="0"/>
                        <a:t>90</a:t>
                      </a:r>
                      <a:endParaRPr lang="en-US" i="1" dirty="0"/>
                    </a:p>
                  </a:txBody>
                  <a:tcPr/>
                </a:tc>
                <a:tc>
                  <a:txBody>
                    <a:bodyPr/>
                    <a:lstStyle/>
                    <a:p>
                      <a:r>
                        <a:rPr lang="en-US" dirty="0"/>
                        <a:t>Pass</a:t>
                      </a:r>
                      <a:endParaRPr lang="en-US" i="1" dirty="0"/>
                    </a:p>
                  </a:txBody>
                  <a:tcPr/>
                </a:tc>
                <a:extLst>
                  <a:ext uri="{0D108BD9-81ED-4DB2-BD59-A6C34878D82A}">
                    <a16:rowId xmlns:a16="http://schemas.microsoft.com/office/drawing/2014/main" val="10001"/>
                  </a:ext>
                </a:extLst>
              </a:tr>
              <a:tr h="370840">
                <a:tc>
                  <a:txBody>
                    <a:bodyPr/>
                    <a:lstStyle/>
                    <a:p>
                      <a:r>
                        <a:rPr lang="en-US" dirty="0" err="1"/>
                        <a:t>Almaz</a:t>
                      </a:r>
                      <a:endParaRPr lang="en-US" i="1" dirty="0"/>
                    </a:p>
                  </a:txBody>
                  <a:tcPr/>
                </a:tc>
                <a:tc>
                  <a:txBody>
                    <a:bodyPr/>
                    <a:lstStyle/>
                    <a:p>
                      <a:r>
                        <a:rPr lang="en-US" dirty="0"/>
                        <a:t>F</a:t>
                      </a:r>
                      <a:endParaRPr lang="en-US" i="1" dirty="0"/>
                    </a:p>
                  </a:txBody>
                  <a:tcPr/>
                </a:tc>
                <a:tc>
                  <a:txBody>
                    <a:bodyPr/>
                    <a:lstStyle/>
                    <a:p>
                      <a:r>
                        <a:rPr lang="en-US" dirty="0"/>
                        <a:t>22</a:t>
                      </a:r>
                      <a:endParaRPr lang="en-US" i="1" dirty="0"/>
                    </a:p>
                  </a:txBody>
                  <a:tcPr/>
                </a:tc>
                <a:tc>
                  <a:txBody>
                    <a:bodyPr/>
                    <a:lstStyle/>
                    <a:p>
                      <a:r>
                        <a:rPr lang="en-US" dirty="0"/>
                        <a:t>93</a:t>
                      </a:r>
                      <a:endParaRPr lang="en-US" i="1" dirty="0"/>
                    </a:p>
                  </a:txBody>
                  <a:tcPr/>
                </a:tc>
                <a:tc>
                  <a:txBody>
                    <a:bodyPr/>
                    <a:lstStyle/>
                    <a:p>
                      <a:r>
                        <a:rPr lang="en-US" dirty="0"/>
                        <a:t>Pass</a:t>
                      </a:r>
                      <a:endParaRPr lang="en-US" i="1" dirty="0"/>
                    </a:p>
                  </a:txBody>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1447800" y="3977640"/>
          <a:ext cx="6858000" cy="1280160"/>
        </p:xfrm>
        <a:graphic>
          <a:graphicData uri="http://schemas.openxmlformats.org/drawingml/2006/table">
            <a:tbl>
              <a:tblPr firstRow="1" bandRow="1">
                <a:tableStyleId>{1FECB4D8-DB02-4DC6-A0A2-4F2EBAE1DC90}</a:tableStyleId>
              </a:tblPr>
              <a:tblGrid>
                <a:gridCol w="3588488">
                  <a:extLst>
                    <a:ext uri="{9D8B030D-6E8A-4147-A177-3AD203B41FA5}">
                      <a16:colId xmlns:a16="http://schemas.microsoft.com/office/drawing/2014/main" val="20000"/>
                    </a:ext>
                  </a:extLst>
                </a:gridCol>
                <a:gridCol w="3269512">
                  <a:extLst>
                    <a:ext uri="{9D8B030D-6E8A-4147-A177-3AD203B41FA5}">
                      <a16:colId xmlns:a16="http://schemas.microsoft.com/office/drawing/2014/main" val="20001"/>
                    </a:ext>
                  </a:extLst>
                </a:gridCol>
              </a:tblGrid>
              <a:tr h="370840">
                <a:tc>
                  <a:txBody>
                    <a:bodyPr/>
                    <a:lstStyle/>
                    <a:p>
                      <a:r>
                        <a:rPr lang="en-US" sz="1200" dirty="0">
                          <a:solidFill>
                            <a:schemeClr val="tx1"/>
                          </a:solidFill>
                        </a:rPr>
                        <a:t>&lt;student&gt;&lt;name&gt; </a:t>
                      </a:r>
                      <a:r>
                        <a:rPr lang="en-US" sz="1200" dirty="0" err="1">
                          <a:solidFill>
                            <a:schemeClr val="tx1"/>
                          </a:solidFill>
                        </a:rPr>
                        <a:t>Abebe</a:t>
                      </a:r>
                      <a:r>
                        <a:rPr lang="en-US" sz="1200" dirty="0">
                          <a:solidFill>
                            <a:schemeClr val="tx1"/>
                          </a:solidFill>
                        </a:rPr>
                        <a:t>&lt;/name&gt;</a:t>
                      </a:r>
                    </a:p>
                    <a:p>
                      <a:r>
                        <a:rPr lang="en-US" sz="1200" dirty="0">
                          <a:solidFill>
                            <a:schemeClr val="tx1"/>
                          </a:solidFill>
                        </a:rPr>
                        <a:t>&lt;sex&gt;Male&lt;/sex&gt;</a:t>
                      </a:r>
                    </a:p>
                    <a:p>
                      <a:r>
                        <a:rPr lang="en-US" sz="1200" dirty="0">
                          <a:solidFill>
                            <a:schemeClr val="tx1"/>
                          </a:solidFill>
                        </a:rPr>
                        <a:t>&lt;age&gt;24&lt;/age&gt;</a:t>
                      </a:r>
                    </a:p>
                    <a:p>
                      <a:r>
                        <a:rPr lang="en-US" sz="1200" dirty="0">
                          <a:solidFill>
                            <a:schemeClr val="tx1"/>
                          </a:solidFill>
                        </a:rPr>
                        <a:t>&lt;Result&gt;90&lt;/Result&gt;</a:t>
                      </a:r>
                    </a:p>
                    <a:p>
                      <a:r>
                        <a:rPr lang="en-US" sz="1200" dirty="0">
                          <a:solidFill>
                            <a:schemeClr val="tx1"/>
                          </a:solidFill>
                        </a:rPr>
                        <a:t>&lt;Status&gt;Pass&lt;/Status&gt;&lt;/student&gt; </a:t>
                      </a:r>
                    </a:p>
                    <a:p>
                      <a:endParaRPr lang="en-US" dirty="0">
                        <a:solidFill>
                          <a:schemeClr val="tx1"/>
                        </a:solidFill>
                      </a:endParaRPr>
                    </a:p>
                  </a:txBody>
                  <a:tcPr/>
                </a:tc>
                <a:tc>
                  <a:txBody>
                    <a:bodyPr/>
                    <a:lstStyle/>
                    <a:p>
                      <a:pPr marL="0" algn="l" defTabSz="914400" rtl="0" eaLnBrk="1" latinLnBrk="0" hangingPunct="1"/>
                      <a:r>
                        <a:rPr lang="en-US" sz="1200" kern="1200" dirty="0">
                          <a:solidFill>
                            <a:schemeClr val="tx1"/>
                          </a:solidFill>
                        </a:rPr>
                        <a:t>&lt;student&gt;&lt;name&gt; </a:t>
                      </a:r>
                      <a:r>
                        <a:rPr lang="en-US" sz="1200" kern="1200" dirty="0" err="1">
                          <a:solidFill>
                            <a:schemeClr val="tx1"/>
                          </a:solidFill>
                        </a:rPr>
                        <a:t>Abebe</a:t>
                      </a:r>
                      <a:r>
                        <a:rPr lang="en-US" sz="1200" kern="1200" dirty="0">
                          <a:solidFill>
                            <a:schemeClr val="tx1"/>
                          </a:solidFill>
                        </a:rPr>
                        <a:t>&lt;/name&gt;</a:t>
                      </a:r>
                    </a:p>
                    <a:p>
                      <a:pPr marL="0" algn="l" defTabSz="914400" rtl="0" eaLnBrk="1" latinLnBrk="0" hangingPunct="1"/>
                      <a:r>
                        <a:rPr lang="en-US" sz="1200" kern="1200" dirty="0">
                          <a:solidFill>
                            <a:schemeClr val="tx1"/>
                          </a:solidFill>
                        </a:rPr>
                        <a:t>&lt;sex&gt;Male&lt;/sex&gt;</a:t>
                      </a:r>
                    </a:p>
                    <a:p>
                      <a:pPr marL="0" algn="l" defTabSz="914400" rtl="0" eaLnBrk="1" latinLnBrk="0" hangingPunct="1"/>
                      <a:r>
                        <a:rPr lang="en-US" sz="1200" kern="1200" dirty="0">
                          <a:solidFill>
                            <a:schemeClr val="tx1"/>
                          </a:solidFill>
                        </a:rPr>
                        <a:t>&lt;age&gt;24&lt;/age&gt;</a:t>
                      </a:r>
                    </a:p>
                    <a:p>
                      <a:pPr marL="0" algn="l" defTabSz="914400" rtl="0" eaLnBrk="1" latinLnBrk="0" hangingPunct="1"/>
                      <a:r>
                        <a:rPr lang="en-US" sz="1200" kern="1200" dirty="0">
                          <a:solidFill>
                            <a:schemeClr val="tx1"/>
                          </a:solidFill>
                        </a:rPr>
                        <a:t>&lt;Result&gt;90&lt;/Result&gt;</a:t>
                      </a:r>
                    </a:p>
                    <a:p>
                      <a:pPr marL="0" algn="l" defTabSz="914400" rtl="0" eaLnBrk="1" latinLnBrk="0" hangingPunct="1"/>
                      <a:r>
                        <a:rPr lang="en-US" sz="1200" kern="1200" dirty="0">
                          <a:solidFill>
                            <a:schemeClr val="tx1"/>
                          </a:solidFill>
                        </a:rPr>
                        <a:t>&lt;Status&gt;Pass&lt;/Status&gt;&lt;/student</a:t>
                      </a:r>
                    </a:p>
                    <a:p>
                      <a:endParaRPr lang="en-US"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10" name="Rectangle 9"/>
          <p:cNvSpPr/>
          <p:nvPr/>
        </p:nvSpPr>
        <p:spPr>
          <a:xfrm>
            <a:off x="1295400" y="228600"/>
            <a:ext cx="1765227" cy="400110"/>
          </a:xfrm>
          <a:prstGeom prst="rect">
            <a:avLst/>
          </a:prstGeom>
        </p:spPr>
        <p:txBody>
          <a:bodyPr wrap="none">
            <a:spAutoFit/>
          </a:bodyPr>
          <a:lstStyle/>
          <a:p>
            <a:r>
              <a:rPr lang="en-US" sz="2000" b="1" dirty="0"/>
              <a:t>Continue …..</a:t>
            </a:r>
          </a:p>
        </p:txBody>
      </p:sp>
      <p:pic>
        <p:nvPicPr>
          <p:cNvPr id="164868" name="Picture 4"/>
          <p:cNvPicPr>
            <a:picLocks noChangeAspect="1" noChangeArrowheads="1"/>
          </p:cNvPicPr>
          <p:nvPr/>
        </p:nvPicPr>
        <p:blipFill>
          <a:blip r:embed="rId2" cstate="print"/>
          <a:srcRect/>
          <a:stretch>
            <a:fillRect/>
          </a:stretch>
        </p:blipFill>
        <p:spPr bwMode="auto">
          <a:xfrm>
            <a:off x="1781175" y="5591175"/>
            <a:ext cx="3019425" cy="1038225"/>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228600"/>
            <a:ext cx="3215945" cy="461665"/>
          </a:xfrm>
          <a:prstGeom prst="rect">
            <a:avLst/>
          </a:prstGeom>
        </p:spPr>
        <p:txBody>
          <a:bodyPr wrap="none">
            <a:spAutoFit/>
          </a:bodyPr>
          <a:lstStyle/>
          <a:p>
            <a:r>
              <a:rPr lang="en-US" sz="2400" b="1" dirty="0">
                <a:latin typeface="+mn-lt"/>
                <a:cs typeface="Times New Roman" pitchFamily="18" charset="0"/>
              </a:rPr>
              <a:t>Data value Chain </a:t>
            </a:r>
          </a:p>
        </p:txBody>
      </p:sp>
      <p:pic>
        <p:nvPicPr>
          <p:cNvPr id="21506" name="Picture 2"/>
          <p:cNvPicPr>
            <a:picLocks noChangeAspect="1" noChangeArrowheads="1"/>
          </p:cNvPicPr>
          <p:nvPr/>
        </p:nvPicPr>
        <p:blipFill>
          <a:blip r:embed="rId2" cstate="print"/>
          <a:srcRect/>
          <a:stretch>
            <a:fillRect/>
          </a:stretch>
        </p:blipFill>
        <p:spPr bwMode="auto">
          <a:xfrm>
            <a:off x="156796" y="2590800"/>
            <a:ext cx="8758604" cy="3276600"/>
          </a:xfrm>
          <a:prstGeom prst="rect">
            <a:avLst/>
          </a:prstGeom>
          <a:noFill/>
          <a:ln w="9525">
            <a:noFill/>
            <a:miter lim="800000"/>
            <a:headEnd/>
            <a:tailEnd/>
          </a:ln>
        </p:spPr>
      </p:pic>
      <p:sp>
        <p:nvSpPr>
          <p:cNvPr id="6" name="Rectangle 5"/>
          <p:cNvSpPr/>
          <p:nvPr/>
        </p:nvSpPr>
        <p:spPr>
          <a:xfrm>
            <a:off x="457200" y="1009471"/>
            <a:ext cx="8153400" cy="1323439"/>
          </a:xfrm>
          <a:prstGeom prst="rect">
            <a:avLst/>
          </a:prstGeom>
        </p:spPr>
        <p:txBody>
          <a:bodyPr wrap="square">
            <a:spAutoFit/>
          </a:bodyPr>
          <a:lstStyle/>
          <a:p>
            <a:pPr marL="225425" indent="-225425">
              <a:buFont typeface="Arial" pitchFamily="34" charset="0"/>
              <a:buChar char="•"/>
            </a:pPr>
            <a:r>
              <a:rPr lang="en-US" sz="2000" dirty="0">
                <a:solidFill>
                  <a:schemeClr val="tx1"/>
                </a:solidFill>
                <a:latin typeface="Times New Roman" pitchFamily="18" charset="0"/>
                <a:cs typeface="Times New Roman" pitchFamily="18" charset="0"/>
              </a:rPr>
              <a:t>Data Value Chain is a series of activities that introduce information flow within a big data system needed to generate value and useful insights from data. </a:t>
            </a:r>
          </a:p>
          <a:p>
            <a:pPr marL="225425" indent="-225425">
              <a:buFont typeface="Arial" pitchFamily="34" charset="0"/>
              <a:buChar char="•"/>
            </a:pPr>
            <a:r>
              <a:rPr lang="en-US" sz="2000" dirty="0">
                <a:solidFill>
                  <a:schemeClr val="tx1"/>
                </a:solidFill>
                <a:latin typeface="Times New Roman" pitchFamily="18" charset="0"/>
                <a:cs typeface="Times New Roman" pitchFamily="18" charset="0"/>
              </a:rPr>
              <a:t>The Big Data Value Chain identifies the following key high-level activities</a:t>
            </a:r>
            <a:r>
              <a:rPr lang="en-US" dirty="0">
                <a:solidFill>
                  <a:schemeClr val="tx1"/>
                </a:solidFill>
              </a:rPr>
              <a:t>:</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066800"/>
            <a:ext cx="8229600" cy="1846659"/>
          </a:xfrm>
          <a:prstGeom prst="rect">
            <a:avLst/>
          </a:prstGeom>
        </p:spPr>
        <p:txBody>
          <a:bodyPr wrap="square">
            <a:spAutoFit/>
          </a:bodyPr>
          <a:lstStyle/>
          <a:p>
            <a:pPr marL="225425" indent="-225425">
              <a:buFont typeface="Arial" pitchFamily="34" charset="0"/>
              <a:buChar char="•"/>
            </a:pPr>
            <a:r>
              <a:rPr lang="en-US" sz="2400" dirty="0">
                <a:solidFill>
                  <a:schemeClr val="tx1"/>
                </a:solidFill>
                <a:latin typeface="Times New Roman" pitchFamily="18" charset="0"/>
                <a:cs typeface="Times New Roman" pitchFamily="18" charset="0"/>
              </a:rPr>
              <a:t>Due to the advent of new technologies, devices, and communication means like social networking sites, </a:t>
            </a:r>
            <a:r>
              <a:rPr lang="en-US" sz="2400" dirty="0" err="1">
                <a:solidFill>
                  <a:schemeClr val="tx1"/>
                </a:solidFill>
                <a:latin typeface="Times New Roman" pitchFamily="18" charset="0"/>
                <a:cs typeface="Times New Roman" pitchFamily="18" charset="0"/>
              </a:rPr>
              <a:t>IoT</a:t>
            </a:r>
            <a:r>
              <a:rPr lang="en-US" sz="2400" dirty="0">
                <a:solidFill>
                  <a:schemeClr val="tx1"/>
                </a:solidFill>
                <a:latin typeface="Times New Roman" pitchFamily="18" charset="0"/>
                <a:cs typeface="Times New Roman" pitchFamily="18" charset="0"/>
              </a:rPr>
              <a:t> and soon  the amount of data produced by mankind is growing rapidly every year. </a:t>
            </a:r>
          </a:p>
          <a:p>
            <a:r>
              <a:rPr lang="en-US" dirty="0">
                <a:solidFill>
                  <a:schemeClr val="tx1"/>
                </a:solidFill>
              </a:rPr>
              <a:t>.</a:t>
            </a:r>
          </a:p>
        </p:txBody>
      </p:sp>
      <p:graphicFrame>
        <p:nvGraphicFramePr>
          <p:cNvPr id="5" name="Chart 4"/>
          <p:cNvGraphicFramePr/>
          <p:nvPr/>
        </p:nvGraphicFramePr>
        <p:xfrm>
          <a:off x="1524000" y="2362200"/>
          <a:ext cx="6096000" cy="26162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2743200" y="5181600"/>
            <a:ext cx="4160113" cy="369332"/>
          </a:xfrm>
          <a:prstGeom prst="rect">
            <a:avLst/>
          </a:prstGeom>
        </p:spPr>
        <p:txBody>
          <a:bodyPr wrap="none">
            <a:spAutoFit/>
          </a:bodyPr>
          <a:lstStyle/>
          <a:p>
            <a:r>
              <a:rPr lang="en-US" b="1" i="1" dirty="0">
                <a:solidFill>
                  <a:schemeClr val="tx1"/>
                </a:solidFill>
              </a:rPr>
              <a:t>The amount of data produced by us </a:t>
            </a:r>
            <a:endParaRPr lang="en-US" b="1" i="1" dirty="0"/>
          </a:p>
        </p:txBody>
      </p:sp>
      <p:sp>
        <p:nvSpPr>
          <p:cNvPr id="7" name="Rectangle 6"/>
          <p:cNvSpPr/>
          <p:nvPr/>
        </p:nvSpPr>
        <p:spPr>
          <a:xfrm>
            <a:off x="457200" y="5715000"/>
            <a:ext cx="7848600" cy="646331"/>
          </a:xfrm>
          <a:prstGeom prst="rect">
            <a:avLst/>
          </a:prstGeom>
        </p:spPr>
        <p:txBody>
          <a:bodyPr wrap="square">
            <a:spAutoFit/>
          </a:bodyPr>
          <a:lstStyle/>
          <a:p>
            <a:r>
              <a:rPr lang="en-US" dirty="0">
                <a:solidFill>
                  <a:schemeClr val="tx1"/>
                </a:solidFill>
              </a:rPr>
              <a:t>If this data is stored inside disks and pile up them, it may fill an entire football field</a:t>
            </a:r>
            <a:endParaRPr lang="en-US" dirty="0"/>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46</a:t>
            </a:fld>
            <a:endParaRPr lang="en-US" altLang="en-US"/>
          </a:p>
        </p:txBody>
      </p:sp>
      <p:sp>
        <p:nvSpPr>
          <p:cNvPr id="9" name="Rectangle 8"/>
          <p:cNvSpPr/>
          <p:nvPr/>
        </p:nvSpPr>
        <p:spPr>
          <a:xfrm>
            <a:off x="1371600" y="228600"/>
            <a:ext cx="3215945" cy="461665"/>
          </a:xfrm>
          <a:prstGeom prst="rect">
            <a:avLst/>
          </a:prstGeom>
        </p:spPr>
        <p:txBody>
          <a:bodyPr wrap="none">
            <a:spAutoFit/>
          </a:bodyPr>
          <a:lstStyle/>
          <a:p>
            <a:r>
              <a:rPr lang="en-US" sz="2400" b="1" dirty="0">
                <a:latin typeface="+mn-lt"/>
                <a:cs typeface="Times New Roman" pitchFamily="18" charset="0"/>
              </a:rPr>
              <a:t>Data value Chain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228600"/>
            <a:ext cx="4799712" cy="461665"/>
          </a:xfrm>
          <a:prstGeom prst="rect">
            <a:avLst/>
          </a:prstGeom>
        </p:spPr>
        <p:txBody>
          <a:bodyPr wrap="none">
            <a:spAutoFit/>
          </a:bodyPr>
          <a:lstStyle/>
          <a:p>
            <a:r>
              <a:rPr lang="en-US" sz="2400" b="1" dirty="0">
                <a:latin typeface="+mn-lt"/>
                <a:cs typeface="Times New Roman" pitchFamily="18" charset="0"/>
              </a:rPr>
              <a:t>Basic concepts of big data </a:t>
            </a:r>
          </a:p>
        </p:txBody>
      </p:sp>
      <p:sp>
        <p:nvSpPr>
          <p:cNvPr id="5" name="Rectangle 4"/>
          <p:cNvSpPr/>
          <p:nvPr/>
        </p:nvSpPr>
        <p:spPr>
          <a:xfrm>
            <a:off x="533400" y="838200"/>
            <a:ext cx="8305800" cy="2400657"/>
          </a:xfrm>
          <a:prstGeom prst="rect">
            <a:avLst/>
          </a:prstGeom>
        </p:spPr>
        <p:txBody>
          <a:bodyPr wrap="square">
            <a:spAutoFit/>
          </a:bodyPr>
          <a:lstStyle/>
          <a:p>
            <a:r>
              <a:rPr lang="en-US" sz="2400" b="1" dirty="0">
                <a:solidFill>
                  <a:schemeClr val="tx1"/>
                </a:solidFill>
                <a:latin typeface="Times New Roman" pitchFamily="18" charset="0"/>
                <a:cs typeface="Times New Roman" pitchFamily="18" charset="0"/>
              </a:rPr>
              <a:t>What Is Big Data?</a:t>
            </a:r>
          </a:p>
          <a:p>
            <a:endParaRPr lang="en-US" dirty="0">
              <a:solidFill>
                <a:schemeClr val="tx1"/>
              </a:solidFill>
            </a:endParaRP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Big data is  a large and complex collection of data sets that is difficult to process using on-hand database management tools or traditional data processing applications.</a:t>
            </a:r>
            <a:endParaRPr lang="en-US" sz="2400" b="1" dirty="0">
              <a:solidFill>
                <a:schemeClr val="tx1"/>
              </a:solidFill>
              <a:latin typeface="Times New Roman" pitchFamily="18" charset="0"/>
              <a:cs typeface="Times New Roman" pitchFamily="18" charset="0"/>
            </a:endParaRPr>
          </a:p>
          <a:p>
            <a:r>
              <a:rPr lang="en-US" sz="2400" b="1" dirty="0">
                <a:solidFill>
                  <a:schemeClr val="tx1"/>
                </a:solidFill>
                <a:latin typeface="Times New Roman" pitchFamily="18" charset="0"/>
                <a:cs typeface="Times New Roman" pitchFamily="18" charset="0"/>
              </a:rPr>
              <a:t>Sources of Big data.  </a:t>
            </a:r>
          </a:p>
          <a:p>
            <a:endParaRPr lang="en-US" dirty="0">
              <a:solidFill>
                <a:schemeClr val="tx1"/>
              </a:solidFill>
            </a:endParaRPr>
          </a:p>
        </p:txBody>
      </p:sp>
      <p:pic>
        <p:nvPicPr>
          <p:cNvPr id="22533" name="Picture 5" descr="Big Data"/>
          <p:cNvPicPr>
            <a:picLocks noChangeAspect="1" noChangeArrowheads="1"/>
          </p:cNvPicPr>
          <p:nvPr/>
        </p:nvPicPr>
        <p:blipFill>
          <a:blip r:embed="rId2" cstate="print"/>
          <a:srcRect/>
          <a:stretch>
            <a:fillRect/>
          </a:stretch>
        </p:blipFill>
        <p:spPr bwMode="auto">
          <a:xfrm>
            <a:off x="1066800" y="3124199"/>
            <a:ext cx="6477000" cy="3429001"/>
          </a:xfrm>
          <a:prstGeom prst="rect">
            <a:avLst/>
          </a:prstGeom>
          <a:noFill/>
        </p:spPr>
      </p:pic>
      <p:sp>
        <p:nvSpPr>
          <p:cNvPr id="9" name="Rectangle 8"/>
          <p:cNvSpPr/>
          <p:nvPr/>
        </p:nvSpPr>
        <p:spPr>
          <a:xfrm>
            <a:off x="-69191" y="5715000"/>
            <a:ext cx="1212191" cy="261610"/>
          </a:xfrm>
          <a:prstGeom prst="rect">
            <a:avLst/>
          </a:prstGeom>
        </p:spPr>
        <p:txBody>
          <a:bodyPr wrap="none">
            <a:spAutoFit/>
          </a:bodyPr>
          <a:lstStyle/>
          <a:p>
            <a:r>
              <a:rPr lang="en-US" sz="1100" b="1" dirty="0">
                <a:solidFill>
                  <a:schemeClr val="tx1"/>
                </a:solidFill>
              </a:rPr>
              <a:t>Black Box Data</a:t>
            </a:r>
            <a:endParaRPr lang="en-US" sz="1100" dirty="0">
              <a:solidFill>
                <a:schemeClr val="tx1"/>
              </a:solidFill>
            </a:endParaRPr>
          </a:p>
        </p:txBody>
      </p:sp>
      <p:sp>
        <p:nvSpPr>
          <p:cNvPr id="10" name="Rectangle 9"/>
          <p:cNvSpPr/>
          <p:nvPr/>
        </p:nvSpPr>
        <p:spPr>
          <a:xfrm rot="19273314">
            <a:off x="4555653" y="2631095"/>
            <a:ext cx="1931859" cy="261610"/>
          </a:xfrm>
          <a:prstGeom prst="rect">
            <a:avLst/>
          </a:prstGeom>
        </p:spPr>
        <p:txBody>
          <a:bodyPr wrap="square">
            <a:spAutoFit/>
          </a:bodyPr>
          <a:lstStyle/>
          <a:p>
            <a:r>
              <a:rPr lang="en-US" sz="1100" b="1" dirty="0">
                <a:solidFill>
                  <a:schemeClr val="tx1"/>
                </a:solidFill>
              </a:rPr>
              <a:t>Stock Exchange ck Data</a:t>
            </a:r>
            <a:endParaRPr lang="en-US" sz="1100" dirty="0">
              <a:solidFill>
                <a:schemeClr val="tx1"/>
              </a:solidFill>
            </a:endParaRP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914400"/>
            <a:ext cx="8229600" cy="2800767"/>
          </a:xfrm>
          <a:prstGeom prst="rect">
            <a:avLst/>
          </a:prstGeom>
        </p:spPr>
        <p:txBody>
          <a:bodyPr wrap="square">
            <a:spAutoFit/>
          </a:bodyPr>
          <a:lstStyle/>
          <a:p>
            <a:pPr marL="225425" indent="-225425">
              <a:buFont typeface="Arial" pitchFamily="34" charset="0"/>
              <a:buChar char="•"/>
            </a:pPr>
            <a:r>
              <a:rPr lang="en-US" sz="2200" dirty="0">
                <a:solidFill>
                  <a:schemeClr val="tx1"/>
                </a:solidFill>
                <a:latin typeface="Times New Roman" pitchFamily="18" charset="0"/>
                <a:cs typeface="Times New Roman" pitchFamily="18" charset="0"/>
              </a:rPr>
              <a:t>Very difficult to process and store it in the traditional method of data storage and processing with one computer.</a:t>
            </a:r>
          </a:p>
          <a:p>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It is also characterized by 3V and more</a:t>
            </a:r>
          </a:p>
          <a:p>
            <a:pPr marL="682625" lvl="1" indent="-217488">
              <a:buFont typeface="Arial" pitchFamily="34" charset="0"/>
              <a:buChar char="•"/>
            </a:pPr>
            <a:r>
              <a:rPr lang="en-US" sz="2200" dirty="0">
                <a:solidFill>
                  <a:schemeClr val="tx1"/>
                </a:solidFill>
                <a:latin typeface="Times New Roman" pitchFamily="18" charset="0"/>
                <a:cs typeface="Times New Roman" pitchFamily="18" charset="0"/>
              </a:rPr>
              <a:t>Volume: large amounts of data Zeta bytes/Massive datasets  </a:t>
            </a:r>
          </a:p>
          <a:p>
            <a:pPr marL="682625" lvl="1" indent="-217488">
              <a:buFont typeface="Arial" pitchFamily="34" charset="0"/>
              <a:buChar char="•"/>
            </a:pPr>
            <a:r>
              <a:rPr lang="en-US" sz="2200" dirty="0">
                <a:solidFill>
                  <a:schemeClr val="tx1"/>
                </a:solidFill>
                <a:latin typeface="Times New Roman" pitchFamily="18" charset="0"/>
                <a:cs typeface="Times New Roman" pitchFamily="18" charset="0"/>
              </a:rPr>
              <a:t>Velocity: Data is live streaming or in motion </a:t>
            </a:r>
          </a:p>
          <a:p>
            <a:pPr marL="682625" lvl="1" indent="-217488">
              <a:buFont typeface="Arial" pitchFamily="34" charset="0"/>
              <a:buChar char="•"/>
            </a:pPr>
            <a:r>
              <a:rPr lang="en-US" sz="2200" dirty="0">
                <a:solidFill>
                  <a:schemeClr val="tx1"/>
                </a:solidFill>
                <a:latin typeface="Times New Roman" pitchFamily="18" charset="0"/>
                <a:cs typeface="Times New Roman" pitchFamily="18" charset="0"/>
              </a:rPr>
              <a:t>Variety: data comes in many different forms from diverse sources</a:t>
            </a:r>
          </a:p>
          <a:p>
            <a:pPr marL="682625" lvl="1" indent="-217488">
              <a:buFont typeface="Arial" pitchFamily="34" charset="0"/>
              <a:buChar char="•"/>
            </a:pPr>
            <a:r>
              <a:rPr lang="en-US" sz="2200" dirty="0">
                <a:solidFill>
                  <a:schemeClr val="tx1"/>
                </a:solidFill>
                <a:latin typeface="Times New Roman" pitchFamily="18" charset="0"/>
                <a:cs typeface="Times New Roman" pitchFamily="18" charset="0"/>
              </a:rPr>
              <a:t>Veracity: can </a:t>
            </a:r>
            <a:endParaRPr lang="en-US" sz="2200" dirty="0">
              <a:latin typeface="Times New Roman" pitchFamily="18" charset="0"/>
              <a:cs typeface="Times New Roman" pitchFamily="18" charset="0"/>
            </a:endParaRPr>
          </a:p>
        </p:txBody>
      </p:sp>
      <p:pic>
        <p:nvPicPr>
          <p:cNvPr id="5" name="Picture 3"/>
          <p:cNvPicPr>
            <a:picLocks noChangeAspect="1" noChangeArrowheads="1"/>
          </p:cNvPicPr>
          <p:nvPr/>
        </p:nvPicPr>
        <p:blipFill>
          <a:blip r:embed="rId2" cstate="print"/>
          <a:srcRect/>
          <a:stretch>
            <a:fillRect/>
          </a:stretch>
        </p:blipFill>
        <p:spPr bwMode="auto">
          <a:xfrm>
            <a:off x="381000" y="3962400"/>
            <a:ext cx="4800600" cy="1752600"/>
          </a:xfrm>
          <a:prstGeom prst="rect">
            <a:avLst/>
          </a:prstGeom>
          <a:noFill/>
          <a:ln w="9525">
            <a:noFill/>
            <a:miter lim="800000"/>
            <a:headEnd/>
            <a:tailEnd/>
          </a:ln>
        </p:spPr>
      </p:pic>
      <p:sp>
        <p:nvSpPr>
          <p:cNvPr id="6" name="Rectangle 5"/>
          <p:cNvSpPr/>
          <p:nvPr/>
        </p:nvSpPr>
        <p:spPr>
          <a:xfrm>
            <a:off x="1295400" y="228600"/>
            <a:ext cx="4724370" cy="461665"/>
          </a:xfrm>
          <a:prstGeom prst="rect">
            <a:avLst/>
          </a:prstGeom>
        </p:spPr>
        <p:txBody>
          <a:bodyPr wrap="none">
            <a:spAutoFit/>
          </a:bodyPr>
          <a:lstStyle/>
          <a:p>
            <a:r>
              <a:rPr lang="en-US" sz="2400" b="1" dirty="0">
                <a:latin typeface="+mn-lt"/>
                <a:cs typeface="Times New Roman" pitchFamily="18" charset="0"/>
              </a:rPr>
              <a:t>Characteristics of big data</a:t>
            </a:r>
          </a:p>
        </p:txBody>
      </p:sp>
      <p:sp>
        <p:nvSpPr>
          <p:cNvPr id="7" name="Rectangle 6"/>
          <p:cNvSpPr/>
          <p:nvPr/>
        </p:nvSpPr>
        <p:spPr>
          <a:xfrm>
            <a:off x="762000" y="5983069"/>
            <a:ext cx="7315200" cy="769441"/>
          </a:xfrm>
          <a:prstGeom prst="rect">
            <a:avLst/>
          </a:prstGeom>
        </p:spPr>
        <p:txBody>
          <a:bodyPr wrap="square">
            <a:spAutoFit/>
          </a:bodyPr>
          <a:lstStyle/>
          <a:p>
            <a:pPr marL="225425" indent="-225425">
              <a:buFont typeface="Arial" pitchFamily="34" charset="0"/>
              <a:buChar char="•"/>
            </a:pPr>
            <a:r>
              <a:rPr lang="en-US" sz="2200" dirty="0">
                <a:solidFill>
                  <a:schemeClr val="tx1"/>
                </a:solidFill>
                <a:latin typeface="Times New Roman" pitchFamily="18" charset="0"/>
                <a:cs typeface="Times New Roman" pitchFamily="18" charset="0"/>
              </a:rPr>
              <a:t>It use cluster computing and distributed storage</a:t>
            </a:r>
          </a:p>
          <a:p>
            <a:pPr marL="968375" lvl="1" indent="-225425">
              <a:buFont typeface="Arial" pitchFamily="34" charset="0"/>
              <a:buChar char="•"/>
            </a:pPr>
            <a:r>
              <a:rPr lang="en-US" sz="2200" dirty="0">
                <a:solidFill>
                  <a:schemeClr val="tx1"/>
                </a:solidFill>
                <a:latin typeface="Times New Roman" pitchFamily="18" charset="0"/>
                <a:cs typeface="Times New Roman" pitchFamily="18" charset="0"/>
              </a:rPr>
              <a:t>Storage and processing is done on multiple computers  </a:t>
            </a:r>
          </a:p>
        </p:txBody>
      </p:sp>
      <p:pic>
        <p:nvPicPr>
          <p:cNvPr id="24577" name="Picture 1"/>
          <p:cNvPicPr>
            <a:picLocks noChangeAspect="1" noChangeArrowheads="1"/>
          </p:cNvPicPr>
          <p:nvPr/>
        </p:nvPicPr>
        <p:blipFill>
          <a:blip r:embed="rId3" cstate="print"/>
          <a:srcRect/>
          <a:stretch>
            <a:fillRect/>
          </a:stretch>
        </p:blipFill>
        <p:spPr bwMode="auto">
          <a:xfrm>
            <a:off x="5486400" y="3864142"/>
            <a:ext cx="3200400" cy="2231858"/>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cstate="print"/>
          <a:srcRect/>
          <a:stretch>
            <a:fillRect/>
          </a:stretch>
        </p:blipFill>
        <p:spPr bwMode="auto">
          <a:xfrm>
            <a:off x="457200" y="762000"/>
            <a:ext cx="7772400" cy="5105820"/>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49</a:t>
            </a:fld>
            <a:endParaRPr lang="en-US" altLang="en-US"/>
          </a:p>
        </p:txBody>
      </p:sp>
      <p:sp>
        <p:nvSpPr>
          <p:cNvPr id="5" name="Rectangle 4"/>
          <p:cNvSpPr/>
          <p:nvPr/>
        </p:nvSpPr>
        <p:spPr>
          <a:xfrm>
            <a:off x="1295400" y="228600"/>
            <a:ext cx="4724370" cy="461665"/>
          </a:xfrm>
          <a:prstGeom prst="rect">
            <a:avLst/>
          </a:prstGeom>
        </p:spPr>
        <p:txBody>
          <a:bodyPr wrap="none">
            <a:spAutoFit/>
          </a:bodyPr>
          <a:lstStyle/>
          <a:p>
            <a:r>
              <a:rPr lang="en-US" sz="2400" b="1" dirty="0">
                <a:latin typeface="+mn-lt"/>
                <a:cs typeface="Times New Roman" pitchFamily="18" charset="0"/>
              </a:rPr>
              <a:t>Characteristics of big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715000"/>
          </a:xfrm>
        </p:spPr>
        <p:txBody>
          <a:bodyPr>
            <a:normAutofit/>
          </a:bodyPr>
          <a:lstStyle/>
          <a:p>
            <a:r>
              <a:rPr lang="en-US" dirty="0">
                <a:latin typeface="Times New Roman" panose="02020603050405020304" pitchFamily="18" charset="0"/>
                <a:cs typeface="Times New Roman" panose="02020603050405020304" pitchFamily="18" charset="0"/>
              </a:rPr>
              <a:t>What is the root word of technology and evolution? </a:t>
            </a:r>
          </a:p>
          <a:p>
            <a:pPr marL="51435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Technology</a:t>
            </a:r>
            <a:r>
              <a:rPr lang="en-US" b="0" dirty="0">
                <a:latin typeface="Times New Roman" panose="02020603050405020304" pitchFamily="18" charset="0"/>
                <a:cs typeface="Times New Roman" panose="02020603050405020304" pitchFamily="18" charset="0"/>
              </a:rPr>
              <a:t>: 1610s, “discourse or </a:t>
            </a:r>
            <a:r>
              <a:rPr lang="en-US" b="0" i="1" dirty="0">
                <a:latin typeface="Times New Roman" panose="02020603050405020304" pitchFamily="18" charset="0"/>
                <a:cs typeface="Times New Roman" panose="02020603050405020304" pitchFamily="18" charset="0"/>
              </a:rPr>
              <a:t>treatise</a:t>
            </a:r>
            <a:r>
              <a:rPr lang="en-US" b="0" dirty="0">
                <a:latin typeface="Times New Roman" panose="02020603050405020304" pitchFamily="18" charset="0"/>
                <a:cs typeface="Times New Roman" panose="02020603050405020304" pitchFamily="18" charset="0"/>
              </a:rPr>
              <a:t> on an art or the arts," from Greek </a:t>
            </a:r>
            <a:r>
              <a:rPr lang="en-US" b="0" dirty="0" err="1">
                <a:solidFill>
                  <a:srgbClr val="FF0000"/>
                </a:solidFill>
                <a:latin typeface="Times New Roman" panose="02020603050405020304" pitchFamily="18" charset="0"/>
                <a:cs typeface="Times New Roman" panose="02020603050405020304" pitchFamily="18" charset="0"/>
              </a:rPr>
              <a:t>tekhnologia</a:t>
            </a:r>
            <a:r>
              <a:rPr lang="en-US" b="0" dirty="0">
                <a:latin typeface="Times New Roman" panose="02020603050405020304" pitchFamily="18" charset="0"/>
                <a:cs typeface="Times New Roman" panose="02020603050405020304" pitchFamily="18" charset="0"/>
              </a:rPr>
              <a:t>” systematic treatment of an art, craft, or technique," originally referring to grammar, from </a:t>
            </a:r>
            <a:r>
              <a:rPr lang="en-US" b="0" dirty="0" err="1">
                <a:solidFill>
                  <a:srgbClr val="FF0000"/>
                </a:solidFill>
                <a:latin typeface="Times New Roman" panose="02020603050405020304" pitchFamily="18" charset="0"/>
                <a:cs typeface="Times New Roman" panose="02020603050405020304" pitchFamily="18" charset="0"/>
              </a:rPr>
              <a:t>tekhno</a:t>
            </a:r>
            <a:r>
              <a:rPr lang="en-US" b="0" dirty="0">
                <a:latin typeface="Times New Roman" panose="02020603050405020304" pitchFamily="18" charset="0"/>
                <a:cs typeface="Times New Roman" panose="02020603050405020304" pitchFamily="18" charset="0"/>
              </a:rPr>
              <a:t>- (see techno-) + -logy. </a:t>
            </a:r>
          </a:p>
          <a:p>
            <a:pPr marL="51435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Evolution</a:t>
            </a:r>
            <a:r>
              <a:rPr lang="en-US" b="0" dirty="0">
                <a:latin typeface="Times New Roman" panose="02020603050405020304" pitchFamily="18" charset="0"/>
                <a:cs typeface="Times New Roman" panose="02020603050405020304" pitchFamily="18" charset="0"/>
              </a:rPr>
              <a:t>: evolution means the process of developing by gradual changes. </a:t>
            </a:r>
          </a:p>
        </p:txBody>
      </p:sp>
      <p:sp>
        <p:nvSpPr>
          <p:cNvPr id="7" name="Title 1"/>
          <p:cNvSpPr>
            <a:spLocks noGrp="1"/>
          </p:cNvSpPr>
          <p:nvPr>
            <p:ph type="title"/>
          </p:nvPr>
        </p:nvSpPr>
        <p:spPr>
          <a:xfrm>
            <a:off x="457200" y="274638"/>
            <a:ext cx="8229600" cy="639762"/>
          </a:xfrm>
        </p:spPr>
        <p:txBody>
          <a:bodyPr>
            <a:normAutofit/>
          </a:bodyPr>
          <a:lstStyle/>
          <a:p>
            <a:r>
              <a:rPr lang="en-US" b="1" dirty="0">
                <a:effectLst>
                  <a:outerShdw blurRad="38100" dist="38100" dir="2700000" algn="tl">
                    <a:srgbClr val="000000">
                      <a:alpha val="43137"/>
                    </a:srgbClr>
                  </a:outerShdw>
                </a:effectLst>
              </a:rPr>
              <a:t>Evolution of Technologies(cont..)</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5</a:t>
            </a:fld>
            <a:endParaRPr lang="en-US" altLang="en-US"/>
          </a:p>
        </p:txBody>
      </p:sp>
    </p:spTree>
    <p:extLst>
      <p:ext uri="{BB962C8B-B14F-4D97-AF65-F5344CB8AC3E}">
        <p14:creationId xmlns:p14="http://schemas.microsoft.com/office/powerpoint/2010/main" val="3350475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28600"/>
            <a:ext cx="3624710" cy="461665"/>
          </a:xfrm>
          <a:prstGeom prst="rect">
            <a:avLst/>
          </a:prstGeom>
        </p:spPr>
        <p:txBody>
          <a:bodyPr wrap="none">
            <a:spAutoFit/>
          </a:bodyPr>
          <a:lstStyle/>
          <a:p>
            <a:r>
              <a:rPr lang="en-US" sz="2400" b="1" dirty="0">
                <a:latin typeface="+mn-lt"/>
                <a:cs typeface="Times New Roman" pitchFamily="18" charset="0"/>
              </a:rPr>
              <a:t>Benefits of Big Data</a:t>
            </a:r>
          </a:p>
        </p:txBody>
      </p:sp>
      <p:sp>
        <p:nvSpPr>
          <p:cNvPr id="5" name="Rectangle 4"/>
          <p:cNvSpPr/>
          <p:nvPr/>
        </p:nvSpPr>
        <p:spPr>
          <a:xfrm>
            <a:off x="228600" y="990600"/>
            <a:ext cx="8839200" cy="5093702"/>
          </a:xfrm>
          <a:prstGeom prst="rect">
            <a:avLst/>
          </a:prstGeom>
        </p:spPr>
        <p:txBody>
          <a:bodyPr wrap="square">
            <a:spAutoFit/>
          </a:bodyPr>
          <a:lstStyle/>
          <a:p>
            <a:pPr marL="225425" indent="-225425">
              <a:buFont typeface="Arial" pitchFamily="34" charset="0"/>
              <a:buChar char="•"/>
            </a:pPr>
            <a:r>
              <a:rPr lang="en-US" sz="2500" b="1" dirty="0">
                <a:solidFill>
                  <a:schemeClr val="tx1"/>
                </a:solidFill>
                <a:latin typeface="Times New Roman" panose="02020603050405020304" pitchFamily="18" charset="0"/>
                <a:cs typeface="Times New Roman" pitchFamily="18" charset="0"/>
              </a:rPr>
              <a:t>Resource Pooling</a:t>
            </a:r>
            <a:r>
              <a:rPr lang="en-US" sz="2500" dirty="0">
                <a:solidFill>
                  <a:schemeClr val="tx1"/>
                </a:solidFill>
                <a:latin typeface="Times New Roman" panose="02020603050405020304" pitchFamily="18" charset="0"/>
                <a:cs typeface="Times New Roman" panose="02020603050405020304" pitchFamily="18" charset="0"/>
              </a:rPr>
              <a:t>: Combining the available storage space in different machine to hold data is a clear benefit, but CPU and memory pooling are also extremely important. Processing large datasets requires large amounts of all three of these resources.</a:t>
            </a:r>
          </a:p>
          <a:p>
            <a:pPr marL="225425" indent="-225425">
              <a:buFont typeface="Arial" pitchFamily="34" charset="0"/>
              <a:buChar char="•"/>
            </a:pPr>
            <a:r>
              <a:rPr lang="en-US" sz="2500" dirty="0">
                <a:solidFill>
                  <a:schemeClr val="tx1"/>
                </a:solidFill>
                <a:latin typeface="Times New Roman" panose="02020603050405020304" pitchFamily="18" charset="0"/>
                <a:cs typeface="Times New Roman" panose="02020603050405020304" pitchFamily="18" charset="0"/>
              </a:rPr>
              <a:t> </a:t>
            </a:r>
            <a:r>
              <a:rPr lang="en-US" sz="2500" b="1" dirty="0">
                <a:solidFill>
                  <a:schemeClr val="tx1"/>
                </a:solidFill>
                <a:latin typeface="Times New Roman" pitchFamily="18" charset="0"/>
                <a:cs typeface="Times New Roman" pitchFamily="18" charset="0"/>
              </a:rPr>
              <a:t>High Availability</a:t>
            </a:r>
            <a:r>
              <a:rPr lang="en-US" sz="2500" dirty="0">
                <a:solidFill>
                  <a:schemeClr val="tx1"/>
                </a:solidFill>
                <a:latin typeface="Times New Roman" panose="02020603050405020304" pitchFamily="18" charset="0"/>
                <a:cs typeface="Times New Roman" panose="02020603050405020304" pitchFamily="18" charset="0"/>
              </a:rPr>
              <a:t>: Clusters can provide varying levels of fault tolerance and availability guarantees to prevent hardware or software failures from affecting access to data and processing. This becomes increasingly important as we continue to emphasize the importance of real-time analytics. 30 •</a:t>
            </a:r>
          </a:p>
          <a:p>
            <a:pPr marL="225425" indent="-225425">
              <a:buFont typeface="Arial" pitchFamily="34" charset="0"/>
              <a:buChar char="•"/>
            </a:pPr>
            <a:r>
              <a:rPr lang="en-US" sz="2500" dirty="0">
                <a:solidFill>
                  <a:schemeClr val="tx1"/>
                </a:solidFill>
                <a:latin typeface="Times New Roman" panose="02020603050405020304" pitchFamily="18" charset="0"/>
                <a:cs typeface="Times New Roman" panose="02020603050405020304" pitchFamily="18" charset="0"/>
              </a:rPr>
              <a:t> </a:t>
            </a:r>
            <a:r>
              <a:rPr lang="en-US" sz="2500" b="1" dirty="0">
                <a:solidFill>
                  <a:schemeClr val="tx1"/>
                </a:solidFill>
                <a:latin typeface="Times New Roman" pitchFamily="18" charset="0"/>
                <a:cs typeface="Times New Roman" pitchFamily="18" charset="0"/>
              </a:rPr>
              <a:t>Easy :Scalability </a:t>
            </a:r>
            <a:r>
              <a:rPr lang="en-US" sz="2500" dirty="0">
                <a:solidFill>
                  <a:schemeClr val="tx1"/>
                </a:solidFill>
                <a:latin typeface="Times New Roman" panose="02020603050405020304" pitchFamily="18" charset="0"/>
                <a:cs typeface="Times New Roman" panose="02020603050405020304" pitchFamily="18" charset="0"/>
              </a:rPr>
              <a:t>Clusters make it easy to scale horizontally by adding additional machines to the group. This means the system can react to changes in resource requirements without expanding the physical resources on a machine.</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28600"/>
            <a:ext cx="4028667" cy="461665"/>
          </a:xfrm>
          <a:prstGeom prst="rect">
            <a:avLst/>
          </a:prstGeom>
        </p:spPr>
        <p:txBody>
          <a:bodyPr wrap="none">
            <a:spAutoFit/>
          </a:bodyPr>
          <a:lstStyle/>
          <a:p>
            <a:r>
              <a:rPr lang="en-US" sz="2400" b="1" dirty="0">
                <a:latin typeface="+mn-lt"/>
                <a:cs typeface="Times New Roman" pitchFamily="18" charset="0"/>
              </a:rPr>
              <a:t>Big Data Technologies</a:t>
            </a:r>
          </a:p>
        </p:txBody>
      </p:sp>
      <p:sp>
        <p:nvSpPr>
          <p:cNvPr id="5" name="Rectangle 4"/>
          <p:cNvSpPr/>
          <p:nvPr/>
        </p:nvSpPr>
        <p:spPr>
          <a:xfrm>
            <a:off x="0" y="838200"/>
            <a:ext cx="9296400" cy="5786199"/>
          </a:xfrm>
          <a:prstGeom prst="rect">
            <a:avLst/>
          </a:prstGeom>
        </p:spPr>
        <p:txBody>
          <a:bodyPr wrap="square">
            <a:spAutoFit/>
          </a:bodyPr>
          <a:lstStyle/>
          <a:p>
            <a:r>
              <a:rPr lang="en-US" sz="2200" dirty="0">
                <a:solidFill>
                  <a:schemeClr val="tx1"/>
                </a:solidFill>
                <a:latin typeface="Times New Roman" pitchFamily="18" charset="0"/>
                <a:cs typeface="Times New Roman" pitchFamily="18" charset="0"/>
              </a:rPr>
              <a:t>Big data technologies are important in providing </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Helps to analyze huge data which are available in various form and stored in distributed machines.	</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It gives more accurate analysis that will lead to more concrete decision-making resulting.</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It has greater operational efficiencies, </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 It reduced storage and processing cost</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 It reduced risks for the business by using distributed computing and storage.</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Doest require  powerful and special machine  for data processing and storage</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It only require an infrastructure that can manage and process huge volumes different data type </a:t>
            </a:r>
          </a:p>
          <a:p>
            <a:pPr marL="1147763" lvl="1" indent="-120650">
              <a:buFont typeface="Arial" pitchFamily="34" charset="0"/>
              <a:buChar char="•"/>
            </a:pPr>
            <a:r>
              <a:rPr lang="en-US" sz="2200" dirty="0">
                <a:solidFill>
                  <a:schemeClr val="tx1"/>
                </a:solidFill>
                <a:latin typeface="Times New Roman" pitchFamily="18" charset="0"/>
                <a:cs typeface="Times New Roman" pitchFamily="18" charset="0"/>
              </a:rPr>
              <a:t>	 structured and </a:t>
            </a:r>
          </a:p>
          <a:p>
            <a:pPr marL="1147763" lvl="1" indent="-120650">
              <a:buFont typeface="Arial" pitchFamily="34" charset="0"/>
              <a:buChar char="•"/>
            </a:pPr>
            <a:r>
              <a:rPr lang="en-US" sz="2200" dirty="0">
                <a:solidFill>
                  <a:schemeClr val="tx1"/>
                </a:solidFill>
                <a:latin typeface="Times New Roman" pitchFamily="18" charset="0"/>
                <a:cs typeface="Times New Roman" pitchFamily="18" charset="0"/>
              </a:rPr>
              <a:t> 	unstructured data in real time and </a:t>
            </a:r>
          </a:p>
          <a:p>
            <a:pPr marL="1147763" lvl="1" indent="-120650">
              <a:buFont typeface="Arial" pitchFamily="34" charset="0"/>
              <a:buChar char="•"/>
            </a:pPr>
            <a:r>
              <a:rPr lang="en-US" sz="2200" dirty="0">
                <a:solidFill>
                  <a:schemeClr val="tx1"/>
                </a:solidFill>
                <a:latin typeface="Times New Roman" pitchFamily="18" charset="0"/>
                <a:cs typeface="Times New Roman" pitchFamily="18" charset="0"/>
              </a:rPr>
              <a:t>    can protect data privacy and security.</a:t>
            </a:r>
          </a:p>
          <a:p>
            <a:pPr marL="404813" indent="-120650">
              <a:buFont typeface="Arial" pitchFamily="34" charset="0"/>
              <a:buChar char="•"/>
            </a:pPr>
            <a:r>
              <a:rPr lang="en-US" sz="2200" dirty="0">
                <a:solidFill>
                  <a:schemeClr val="tx1"/>
                </a:solidFill>
                <a:latin typeface="Times New Roman" pitchFamily="18" charset="0"/>
                <a:cs typeface="Times New Roman" pitchFamily="18" charset="0"/>
              </a:rPr>
              <a:t>There are various technologies in the market from different vendors including Amazon, IBM, Microsoft, etc., to handle big data. </a:t>
            </a:r>
          </a:p>
          <a:p>
            <a:endParaRPr lang="en-US" dirty="0">
              <a:solidFill>
                <a:schemeClr val="tx1"/>
              </a:solidFill>
            </a:endParaRP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71600" y="228600"/>
            <a:ext cx="3985386" cy="461665"/>
          </a:xfrm>
          <a:prstGeom prst="rect">
            <a:avLst/>
          </a:prstGeom>
        </p:spPr>
        <p:txBody>
          <a:bodyPr wrap="none">
            <a:spAutoFit/>
          </a:bodyPr>
          <a:lstStyle/>
          <a:p>
            <a:r>
              <a:rPr lang="en-US" sz="2400" b="1" dirty="0">
                <a:latin typeface="+mn-lt"/>
                <a:cs typeface="Times New Roman" pitchFamily="18" charset="0"/>
              </a:rPr>
              <a:t>Storage &amp; processing </a:t>
            </a:r>
          </a:p>
        </p:txBody>
      </p:sp>
      <p:graphicFrame>
        <p:nvGraphicFramePr>
          <p:cNvPr id="8" name="Table 7"/>
          <p:cNvGraphicFramePr>
            <a:graphicFrameLocks noGrp="1"/>
          </p:cNvGraphicFramePr>
          <p:nvPr/>
        </p:nvGraphicFramePr>
        <p:xfrm>
          <a:off x="609600" y="990600"/>
          <a:ext cx="8001000" cy="5585115"/>
        </p:xfrm>
        <a:graphic>
          <a:graphicData uri="http://schemas.openxmlformats.org/drawingml/2006/table">
            <a:tbl>
              <a:tblPr firstRow="1" bandRow="1">
                <a:tableStyleId>{F5AB1C69-6EDB-4FF4-983F-18BD219EF322}</a:tableStyleId>
              </a:tblPr>
              <a:tblGrid>
                <a:gridCol w="29718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616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itchFamily="18" charset="0"/>
                          <a:cs typeface="Times New Roman" pitchFamily="18" charset="0"/>
                        </a:rPr>
                        <a:t>Traditional Approach</a:t>
                      </a:r>
                    </a:p>
                    <a:p>
                      <a:endParaRPr lang="en-US" dirty="0">
                        <a:solidFill>
                          <a:schemeClr val="tx1"/>
                        </a:solidFill>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itchFamily="18" charset="0"/>
                          <a:cs typeface="Times New Roman" pitchFamily="18" charset="0"/>
                        </a:rPr>
                        <a:t>Google’s Solution</a:t>
                      </a:r>
                    </a:p>
                    <a:p>
                      <a:endParaRPr lang="en-US" dirty="0">
                        <a:solidFill>
                          <a:schemeClr val="tx1"/>
                        </a:solidFill>
                        <a:latin typeface="Times New Roman" pitchFamily="18" charset="0"/>
                        <a:cs typeface="Times New Roman" pitchFamily="18" charset="0"/>
                      </a:endParaRPr>
                    </a:p>
                  </a:txBody>
                  <a:tcPr/>
                </a:tc>
                <a:tc>
                  <a:txBody>
                    <a:bodyPr/>
                    <a:lstStyle/>
                    <a:p>
                      <a:r>
                        <a:rPr lang="en-US" dirty="0" err="1">
                          <a:solidFill>
                            <a:schemeClr val="tx1"/>
                          </a:solidFill>
                          <a:latin typeface="Times New Roman" pitchFamily="18" charset="0"/>
                          <a:cs typeface="Times New Roman" pitchFamily="18" charset="0"/>
                        </a:rPr>
                        <a:t>Hadoop</a:t>
                      </a:r>
                      <a:endParaRPr lang="en-US"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183607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2729244">
                <a:tc>
                  <a:txBody>
                    <a:bodyPr/>
                    <a:lstStyle/>
                    <a:p>
                      <a:pPr marL="165100" indent="-165100">
                        <a:buFont typeface="Arial" pitchFamily="34" charset="0"/>
                        <a:buChar char="•"/>
                      </a:pPr>
                      <a:r>
                        <a:rPr lang="en-US" dirty="0"/>
                        <a:t> One computer to store and process</a:t>
                      </a:r>
                    </a:p>
                    <a:p>
                      <a:pPr marL="165100" indent="-165100">
                        <a:buFont typeface="Arial" pitchFamily="34" charset="0"/>
                        <a:buChar char="•"/>
                      </a:pPr>
                      <a:r>
                        <a:rPr lang="en-US" dirty="0"/>
                        <a:t>Select DBMS tool</a:t>
                      </a:r>
                    </a:p>
                    <a:p>
                      <a:pPr marL="165100" indent="-165100">
                        <a:buFont typeface="Arial" pitchFamily="34" charset="0"/>
                        <a:buNone/>
                      </a:pPr>
                      <a:r>
                        <a:rPr lang="en-US" dirty="0"/>
                        <a:t>   Oracle, SQL…</a:t>
                      </a:r>
                    </a:p>
                    <a:p>
                      <a:pPr marL="165100" indent="-165100" algn="l" defTabSz="914400" rtl="0" eaLnBrk="1" latinLnBrk="0" hangingPunct="1">
                        <a:buFont typeface="Arial" pitchFamily="34" charset="0"/>
                        <a:buChar char="•"/>
                      </a:pPr>
                      <a:r>
                        <a:rPr lang="en-US" sz="1800" kern="1200" dirty="0">
                          <a:solidFill>
                            <a:schemeClr val="dk1"/>
                          </a:solidFill>
                          <a:latin typeface="+mn-lt"/>
                          <a:ea typeface="+mn-ea"/>
                          <a:cs typeface="+mn-cs"/>
                        </a:rPr>
                        <a:t>Use interact with the app</a:t>
                      </a:r>
                    </a:p>
                    <a:p>
                      <a:pPr marL="165100" indent="-165100" algn="l" defTabSz="914400" rtl="0" eaLnBrk="1" latinLnBrk="0" hangingPunct="1">
                        <a:buFont typeface="Arial" pitchFamily="34" charset="0"/>
                        <a:buChar char="•"/>
                      </a:pPr>
                      <a:r>
                        <a:rPr lang="en-US" dirty="0"/>
                        <a:t>Works on less volume</a:t>
                      </a:r>
                    </a:p>
                    <a:p>
                      <a:pPr marL="165100" indent="-165100" algn="l" defTabSz="914400" rtl="0" eaLnBrk="1" latinLnBrk="0" hangingPunct="1">
                        <a:buFont typeface="Arial" pitchFamily="34" charset="0"/>
                        <a:buChar char="•"/>
                      </a:pPr>
                      <a:r>
                        <a:rPr lang="en-US" dirty="0"/>
                        <a:t>Single</a:t>
                      </a:r>
                      <a:r>
                        <a:rPr lang="en-US" baseline="0" dirty="0"/>
                        <a:t> point of failure</a:t>
                      </a:r>
                    </a:p>
                    <a:p>
                      <a:pPr marL="165100" indent="-165100" algn="l" defTabSz="914400" rtl="0" eaLnBrk="1" latinLnBrk="0" hangingPunct="1">
                        <a:buFont typeface="Arial" pitchFamily="34" charset="0"/>
                        <a:buChar char="•"/>
                      </a:pPr>
                      <a:r>
                        <a:rPr lang="en-US" baseline="0" dirty="0"/>
                        <a:t>Not scalable </a:t>
                      </a:r>
                      <a:endParaRPr lang="en-US" dirty="0"/>
                    </a:p>
                    <a:p>
                      <a:endParaRPr lang="en-US" dirty="0"/>
                    </a:p>
                  </a:txBody>
                  <a:tcPr/>
                </a:tc>
                <a:tc>
                  <a:txBody>
                    <a:bodyPr/>
                    <a:lstStyle/>
                    <a:p>
                      <a:pPr marL="0" indent="0">
                        <a:buFont typeface="Arial" pitchFamily="34" charset="0"/>
                        <a:buNone/>
                      </a:pPr>
                      <a:r>
                        <a:rPr lang="en-US" sz="1800" kern="1200" dirty="0">
                          <a:solidFill>
                            <a:schemeClr val="dk1"/>
                          </a:solidFill>
                          <a:latin typeface="+mn-lt"/>
                          <a:ea typeface="+mn-ea"/>
                          <a:cs typeface="+mn-cs"/>
                        </a:rPr>
                        <a:t>Parallel</a:t>
                      </a:r>
                      <a:r>
                        <a:rPr lang="en-US" sz="1800" kern="1200" baseline="0" dirty="0">
                          <a:solidFill>
                            <a:schemeClr val="dk1"/>
                          </a:solidFill>
                          <a:latin typeface="+mn-lt"/>
                          <a:ea typeface="+mn-ea"/>
                          <a:cs typeface="+mn-cs"/>
                        </a:rPr>
                        <a:t> storage &amp; Processing</a:t>
                      </a:r>
                      <a:endParaRPr lang="en-US" sz="1800" kern="1200" dirty="0">
                        <a:solidFill>
                          <a:schemeClr val="dk1"/>
                        </a:solidFill>
                        <a:latin typeface="+mn-lt"/>
                        <a:ea typeface="+mn-ea"/>
                        <a:cs typeface="+mn-cs"/>
                      </a:endParaRPr>
                    </a:p>
                    <a:p>
                      <a:pPr marL="225425" indent="-225425">
                        <a:buFont typeface="Arial" pitchFamily="34" charset="0"/>
                        <a:buNone/>
                      </a:pPr>
                      <a:r>
                        <a:rPr lang="en-US" sz="1800" kern="1200" dirty="0">
                          <a:solidFill>
                            <a:schemeClr val="dk1"/>
                          </a:solidFill>
                          <a:latin typeface="+mn-lt"/>
                          <a:ea typeface="+mn-ea"/>
                          <a:cs typeface="+mn-cs"/>
                        </a:rPr>
                        <a:t>Use </a:t>
                      </a:r>
                      <a:r>
                        <a:rPr lang="en-US" sz="1800" kern="1200" dirty="0" err="1">
                          <a:solidFill>
                            <a:schemeClr val="dk1"/>
                          </a:solidFill>
                          <a:latin typeface="+mn-lt"/>
                          <a:ea typeface="+mn-ea"/>
                          <a:cs typeface="+mn-cs"/>
                        </a:rPr>
                        <a:t>MapReduce</a:t>
                      </a:r>
                      <a:endParaRPr lang="en-US" sz="1800" kern="1200" dirty="0">
                        <a:solidFill>
                          <a:schemeClr val="dk1"/>
                        </a:solidFill>
                        <a:latin typeface="+mn-lt"/>
                        <a:ea typeface="+mn-ea"/>
                        <a:cs typeface="+mn-cs"/>
                      </a:endParaRPr>
                    </a:p>
                    <a:p>
                      <a:pPr marL="225425" lvl="0" indent="-225425">
                        <a:buFont typeface="Arial" pitchFamily="34" charset="0"/>
                        <a:buChar char="•"/>
                      </a:pPr>
                      <a:r>
                        <a:rPr lang="en-US" dirty="0"/>
                        <a:t>divide task into</a:t>
                      </a:r>
                      <a:r>
                        <a:rPr lang="en-US" baseline="0" dirty="0"/>
                        <a:t>    small part</a:t>
                      </a:r>
                    </a:p>
                    <a:p>
                      <a:pPr marL="225425" lvl="0" indent="-225425">
                        <a:buFont typeface="Arial" pitchFamily="34" charset="0"/>
                        <a:buChar char="•"/>
                      </a:pPr>
                      <a:r>
                        <a:rPr lang="en-US" baseline="0" dirty="0"/>
                        <a:t>Assign each part to d/t PC</a:t>
                      </a:r>
                    </a:p>
                    <a:p>
                      <a:pPr marL="225425" lvl="0" indent="-225425">
                        <a:buFont typeface="Arial" pitchFamily="34" charset="0"/>
                        <a:buChar char="•"/>
                      </a:pPr>
                      <a:r>
                        <a:rPr lang="en-US" baseline="0" dirty="0"/>
                        <a:t>Collect result from each PC &amp; integrate</a:t>
                      </a:r>
                      <a:r>
                        <a:rPr lang="en-US" dirty="0"/>
                        <a:t>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Parallel</a:t>
                      </a:r>
                      <a:r>
                        <a:rPr lang="en-US" sz="1800" kern="1200" baseline="0" dirty="0">
                          <a:solidFill>
                            <a:schemeClr val="dk1"/>
                          </a:solidFill>
                          <a:latin typeface="+mn-lt"/>
                          <a:ea typeface="+mn-ea"/>
                          <a:cs typeface="+mn-cs"/>
                        </a:rPr>
                        <a:t> storage &amp; Processing</a:t>
                      </a:r>
                      <a:endParaRPr lang="en-US" sz="1800" kern="1200" dirty="0">
                        <a:solidFill>
                          <a:schemeClr val="dk1"/>
                        </a:solidFill>
                        <a:latin typeface="+mn-lt"/>
                        <a:ea typeface="+mn-ea"/>
                        <a:cs typeface="+mn-cs"/>
                      </a:endParaRPr>
                    </a:p>
                    <a:p>
                      <a:r>
                        <a:rPr lang="en-US" dirty="0"/>
                        <a:t>Use</a:t>
                      </a:r>
                      <a:r>
                        <a:rPr lang="en-US" baseline="0" dirty="0"/>
                        <a:t> </a:t>
                      </a:r>
                      <a:r>
                        <a:rPr lang="en-US" baseline="0" dirty="0" err="1"/>
                        <a:t>MapReduce</a:t>
                      </a:r>
                      <a:endParaRPr lang="en-US" baseline="0" dirty="0"/>
                    </a:p>
                    <a:p>
                      <a:pPr marL="225425" lvl="0" indent="-225425">
                        <a:buFont typeface="Arial" pitchFamily="34" charset="0"/>
                        <a:buChar char="•"/>
                      </a:pPr>
                      <a:r>
                        <a:rPr lang="en-US" dirty="0"/>
                        <a:t>divide task into</a:t>
                      </a:r>
                      <a:r>
                        <a:rPr lang="en-US" baseline="0" dirty="0"/>
                        <a:t>    small part</a:t>
                      </a:r>
                    </a:p>
                    <a:p>
                      <a:pPr marL="225425" lvl="0" indent="-225425">
                        <a:buFont typeface="Arial" pitchFamily="34" charset="0"/>
                        <a:buChar char="•"/>
                      </a:pPr>
                      <a:r>
                        <a:rPr lang="en-US" baseline="0" dirty="0"/>
                        <a:t>Assign each part to more PC</a:t>
                      </a:r>
                    </a:p>
                    <a:p>
                      <a:pPr marL="225425" lvl="0" indent="-225425">
                        <a:buFont typeface="Arial" pitchFamily="34" charset="0"/>
                        <a:buChar char="•"/>
                      </a:pPr>
                      <a:r>
                        <a:rPr lang="en-US" baseline="0" dirty="0"/>
                        <a:t>Collect result from each PC &amp; integrate</a:t>
                      </a:r>
                      <a:r>
                        <a:rPr lang="en-US" dirty="0"/>
                        <a:t> </a:t>
                      </a:r>
                    </a:p>
                    <a:p>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bl>
          </a:graphicData>
        </a:graphic>
      </p:graphicFrame>
      <p:pic>
        <p:nvPicPr>
          <p:cNvPr id="10" name="Picture 3"/>
          <p:cNvPicPr>
            <a:picLocks noChangeAspect="1" noChangeArrowheads="1"/>
          </p:cNvPicPr>
          <p:nvPr/>
        </p:nvPicPr>
        <p:blipFill>
          <a:blip r:embed="rId2" cstate="print"/>
          <a:srcRect/>
          <a:stretch>
            <a:fillRect/>
          </a:stretch>
        </p:blipFill>
        <p:spPr bwMode="auto">
          <a:xfrm>
            <a:off x="685800" y="1676400"/>
            <a:ext cx="2819400" cy="1590431"/>
          </a:xfrm>
          <a:prstGeom prst="rect">
            <a:avLst/>
          </a:prstGeom>
          <a:noFill/>
          <a:ln w="9525">
            <a:noFill/>
            <a:miter lim="800000"/>
            <a:headEnd/>
            <a:tailEnd/>
          </a:ln>
        </p:spPr>
      </p:pic>
      <p:pic>
        <p:nvPicPr>
          <p:cNvPr id="165892" name="Picture 4"/>
          <p:cNvPicPr>
            <a:picLocks noChangeAspect="1" noChangeArrowheads="1"/>
          </p:cNvPicPr>
          <p:nvPr/>
        </p:nvPicPr>
        <p:blipFill>
          <a:blip r:embed="rId3" cstate="print"/>
          <a:srcRect/>
          <a:stretch>
            <a:fillRect/>
          </a:stretch>
        </p:blipFill>
        <p:spPr bwMode="auto">
          <a:xfrm>
            <a:off x="3657600" y="1676400"/>
            <a:ext cx="2190274" cy="1600200"/>
          </a:xfrm>
          <a:prstGeom prst="rect">
            <a:avLst/>
          </a:prstGeom>
          <a:noFill/>
          <a:ln w="9525">
            <a:noFill/>
            <a:miter lim="800000"/>
            <a:headEnd/>
            <a:tailEnd/>
          </a:ln>
        </p:spPr>
      </p:pic>
      <p:pic>
        <p:nvPicPr>
          <p:cNvPr id="165893" name="Picture 5"/>
          <p:cNvPicPr>
            <a:picLocks noChangeAspect="1" noChangeArrowheads="1"/>
          </p:cNvPicPr>
          <p:nvPr/>
        </p:nvPicPr>
        <p:blipFill>
          <a:blip r:embed="rId4" cstate="print"/>
          <a:srcRect/>
          <a:stretch>
            <a:fillRect/>
          </a:stretch>
        </p:blipFill>
        <p:spPr bwMode="auto">
          <a:xfrm>
            <a:off x="6172200" y="1676400"/>
            <a:ext cx="2438400" cy="1438031"/>
          </a:xfrm>
          <a:prstGeom prst="rect">
            <a:avLst/>
          </a:prstGeom>
          <a:noFill/>
          <a:ln w="9525">
            <a:noFill/>
            <a:miter lim="800000"/>
            <a:headEnd/>
            <a:tailEnd/>
          </a:ln>
        </p:spPr>
      </p:pic>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76200"/>
            <a:ext cx="7696200" cy="830997"/>
          </a:xfrm>
          <a:prstGeom prst="rect">
            <a:avLst/>
          </a:prstGeom>
        </p:spPr>
        <p:txBody>
          <a:bodyPr wrap="square">
            <a:spAutoFit/>
          </a:bodyPr>
          <a:lstStyle/>
          <a:p>
            <a:r>
              <a:rPr lang="en-US" sz="2400" b="1" dirty="0">
                <a:latin typeface="+mn-lt"/>
                <a:cs typeface="Times New Roman" pitchFamily="18" charset="0"/>
              </a:rPr>
              <a:t>Data Science Tools For Data Storage</a:t>
            </a:r>
          </a:p>
          <a:p>
            <a:r>
              <a:rPr lang="en-US" sz="2400" b="1" dirty="0">
                <a:latin typeface="+mn-lt"/>
                <a:cs typeface="Times New Roman" pitchFamily="18" charset="0"/>
              </a:rPr>
              <a:t>Apache Hadoop</a:t>
            </a:r>
          </a:p>
        </p:txBody>
      </p:sp>
      <p:sp>
        <p:nvSpPr>
          <p:cNvPr id="5" name="Rectangle 4"/>
          <p:cNvSpPr/>
          <p:nvPr/>
        </p:nvSpPr>
        <p:spPr>
          <a:xfrm>
            <a:off x="457200" y="990600"/>
            <a:ext cx="8153400" cy="4493538"/>
          </a:xfrm>
          <a:prstGeom prst="rect">
            <a:avLst/>
          </a:prstGeom>
        </p:spPr>
        <p:txBody>
          <a:bodyPr wrap="square">
            <a:spAutoFit/>
          </a:bodyPr>
          <a:lstStyle/>
          <a:p>
            <a:pPr marL="225425" indent="-225425">
              <a:buFont typeface="Arial" pitchFamily="34" charset="0"/>
              <a:buChar char="•"/>
            </a:pPr>
            <a:r>
              <a:rPr lang="en-US" sz="2200" dirty="0">
                <a:solidFill>
                  <a:schemeClr val="tx1"/>
                </a:solidFill>
                <a:latin typeface="Times New Roman" pitchFamily="18" charset="0"/>
                <a:cs typeface="Times New Roman" pitchFamily="18" charset="0"/>
              </a:rPr>
              <a:t>Apache </a:t>
            </a:r>
            <a:r>
              <a:rPr lang="en-US" sz="2200" dirty="0" err="1">
                <a:solidFill>
                  <a:schemeClr val="tx1"/>
                </a:solidFill>
                <a:latin typeface="Times New Roman" pitchFamily="18" charset="0"/>
                <a:cs typeface="Times New Roman" pitchFamily="18" charset="0"/>
              </a:rPr>
              <a:t>Hadoop</a:t>
            </a:r>
            <a:r>
              <a:rPr lang="en-US" sz="2200" dirty="0">
                <a:solidFill>
                  <a:schemeClr val="tx1"/>
                </a:solidFill>
                <a:latin typeface="Times New Roman" pitchFamily="18" charset="0"/>
                <a:cs typeface="Times New Roman" pitchFamily="18" charset="0"/>
              </a:rPr>
              <a:t> is a free, open-source framework that can manage and store tons and tons of data. It provides distributed computing of massive data sets over a cluster of 1000s of computers. It is used for high-level computations</a:t>
            </a:r>
          </a:p>
          <a:p>
            <a:pPr marL="225425" indent="-225425">
              <a:buFont typeface="Arial" pitchFamily="34" charset="0"/>
              <a:buChar char="•"/>
            </a:pPr>
            <a:endParaRPr lang="en-US" sz="2200" dirty="0">
              <a:solidFill>
                <a:schemeClr val="tx1"/>
              </a:solidFill>
              <a:latin typeface="Times New Roman" pitchFamily="18" charset="0"/>
              <a:cs typeface="Times New Roman" pitchFamily="18" charset="0"/>
            </a:endParaRP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Here’s a list of features of Apache </a:t>
            </a:r>
            <a:r>
              <a:rPr lang="en-US" sz="2200" dirty="0" err="1">
                <a:solidFill>
                  <a:schemeClr val="tx1"/>
                </a:solidFill>
                <a:latin typeface="Times New Roman" pitchFamily="18" charset="0"/>
                <a:cs typeface="Times New Roman" pitchFamily="18" charset="0"/>
              </a:rPr>
              <a:t>Hadoop</a:t>
            </a:r>
            <a:r>
              <a:rPr lang="en-US" sz="2200" dirty="0">
                <a:solidFill>
                  <a:schemeClr val="tx1"/>
                </a:solidFill>
                <a:latin typeface="Times New Roman" pitchFamily="18" charset="0"/>
                <a:cs typeface="Times New Roman" pitchFamily="18" charset="0"/>
              </a:rPr>
              <a:t>:</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Effectively scale large data on thousands of </a:t>
            </a:r>
            <a:r>
              <a:rPr lang="en-US" sz="2200" dirty="0" err="1">
                <a:solidFill>
                  <a:schemeClr val="tx1"/>
                </a:solidFill>
                <a:latin typeface="Times New Roman" pitchFamily="18" charset="0"/>
                <a:cs typeface="Times New Roman" pitchFamily="18" charset="0"/>
              </a:rPr>
              <a:t>Hadoop</a:t>
            </a:r>
            <a:r>
              <a:rPr lang="en-US" sz="2200" dirty="0">
                <a:solidFill>
                  <a:schemeClr val="tx1"/>
                </a:solidFill>
                <a:latin typeface="Times New Roman" pitchFamily="18" charset="0"/>
                <a:cs typeface="Times New Roman" pitchFamily="18" charset="0"/>
              </a:rPr>
              <a:t> clusters</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It uses the </a:t>
            </a:r>
            <a:r>
              <a:rPr lang="en-US" sz="2200" dirty="0" err="1">
                <a:solidFill>
                  <a:schemeClr val="tx1"/>
                </a:solidFill>
                <a:latin typeface="Times New Roman" pitchFamily="18" charset="0"/>
                <a:cs typeface="Times New Roman" pitchFamily="18" charset="0"/>
              </a:rPr>
              <a:t>Hadoop</a:t>
            </a:r>
            <a:r>
              <a:rPr lang="en-US" sz="2200" dirty="0">
                <a:solidFill>
                  <a:schemeClr val="tx1"/>
                </a:solidFill>
                <a:latin typeface="Times New Roman" pitchFamily="18" charset="0"/>
                <a:cs typeface="Times New Roman" pitchFamily="18" charset="0"/>
              </a:rPr>
              <a:t> Distributed File System (HDFS) for data storage which distributes massive amounts of data across several nodes for distributed, parallel computing</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Provides the functionality of other data processing modules, such as </a:t>
            </a:r>
            <a:r>
              <a:rPr lang="en-US" sz="2200" dirty="0" err="1">
                <a:solidFill>
                  <a:schemeClr val="tx1"/>
                </a:solidFill>
                <a:latin typeface="Times New Roman" pitchFamily="18" charset="0"/>
                <a:cs typeface="Times New Roman" pitchFamily="18" charset="0"/>
              </a:rPr>
              <a:t>Hadoop</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Map</a:t>
            </a:r>
            <a:r>
              <a:rPr lang="en-US" sz="2200" u="sng" dirty="0" err="1">
                <a:solidFill>
                  <a:schemeClr val="tx1"/>
                </a:solidFill>
                <a:latin typeface="Times New Roman" pitchFamily="18" charset="0"/>
                <a:cs typeface="Times New Roman" pitchFamily="18" charset="0"/>
              </a:rPr>
              <a:t>Reduce</a:t>
            </a:r>
            <a:r>
              <a:rPr lang="en-US" sz="2200" dirty="0">
                <a:solidFill>
                  <a:schemeClr val="tx1"/>
                </a:solidFill>
                <a:latin typeface="Times New Roman" pitchFamily="18" charset="0"/>
                <a:cs typeface="Times New Roman" pitchFamily="18" charset="0"/>
              </a:rPr>
              <a:t>, </a:t>
            </a:r>
            <a:r>
              <a:rPr lang="en-US" sz="2200" dirty="0" err="1">
                <a:solidFill>
                  <a:schemeClr val="tx1"/>
                </a:solidFill>
                <a:latin typeface="Times New Roman" pitchFamily="18" charset="0"/>
                <a:cs typeface="Times New Roman" pitchFamily="18" charset="0"/>
              </a:rPr>
              <a:t>Hadoop</a:t>
            </a:r>
            <a:r>
              <a:rPr lang="en-US" sz="2200" dirty="0">
                <a:solidFill>
                  <a:schemeClr val="tx1"/>
                </a:solidFill>
                <a:latin typeface="Times New Roman" pitchFamily="18" charset="0"/>
                <a:cs typeface="Times New Roman" pitchFamily="18" charset="0"/>
              </a:rPr>
              <a:t>  YARN, and s</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 and data processing.</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28600"/>
            <a:ext cx="4642618" cy="461665"/>
          </a:xfrm>
          <a:prstGeom prst="rect">
            <a:avLst/>
          </a:prstGeom>
        </p:spPr>
        <p:txBody>
          <a:bodyPr wrap="none">
            <a:spAutoFit/>
          </a:bodyPr>
          <a:lstStyle/>
          <a:p>
            <a:r>
              <a:rPr lang="en-US" sz="2400" b="1" dirty="0">
                <a:latin typeface="+mn-lt"/>
              </a:rPr>
              <a:t>Data Science Applications</a:t>
            </a:r>
            <a:endParaRPr lang="en-US" sz="2400" dirty="0">
              <a:latin typeface="+mn-lt"/>
            </a:endParaRPr>
          </a:p>
        </p:txBody>
      </p:sp>
      <p:sp>
        <p:nvSpPr>
          <p:cNvPr id="5" name="Rectangle 4"/>
          <p:cNvSpPr/>
          <p:nvPr/>
        </p:nvSpPr>
        <p:spPr>
          <a:xfrm>
            <a:off x="533400" y="4844296"/>
            <a:ext cx="4572000" cy="1785104"/>
          </a:xfrm>
          <a:prstGeom prst="rect">
            <a:avLst/>
          </a:prstGeom>
        </p:spPr>
        <p:txBody>
          <a:bodyPr>
            <a:spAutoFit/>
          </a:bodyPr>
          <a:lstStyle/>
          <a:p>
            <a:pPr marL="225425" indent="-225425">
              <a:buFont typeface="Arial" pitchFamily="34" charset="0"/>
              <a:buChar char="•"/>
            </a:pPr>
            <a:r>
              <a:rPr lang="en-US" sz="2200" dirty="0">
                <a:solidFill>
                  <a:schemeClr val="tx1"/>
                </a:solidFill>
                <a:latin typeface="Times New Roman" pitchFamily="18" charset="0"/>
                <a:cs typeface="Times New Roman" pitchFamily="18" charset="0"/>
              </a:rPr>
              <a:t>Fraud and Risk Detection</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Healthcare</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Internet Search</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Targeted Advertising</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Website Recommendations</a:t>
            </a:r>
          </a:p>
        </p:txBody>
      </p:sp>
      <p:pic>
        <p:nvPicPr>
          <p:cNvPr id="140290" name="Picture 2"/>
          <p:cNvPicPr>
            <a:picLocks noChangeAspect="1" noChangeArrowheads="1"/>
          </p:cNvPicPr>
          <p:nvPr/>
        </p:nvPicPr>
        <p:blipFill>
          <a:blip r:embed="rId2" cstate="print"/>
          <a:srcRect/>
          <a:stretch>
            <a:fillRect/>
          </a:stretch>
        </p:blipFill>
        <p:spPr bwMode="auto">
          <a:xfrm>
            <a:off x="914400" y="857250"/>
            <a:ext cx="7315200" cy="4019550"/>
          </a:xfrm>
          <a:prstGeom prst="rect">
            <a:avLst/>
          </a:prstGeom>
          <a:noFill/>
          <a:ln w="9525">
            <a:noFill/>
            <a:miter lim="800000"/>
            <a:headEnd/>
            <a:tailEnd/>
          </a:ln>
        </p:spPr>
      </p:pic>
      <p:sp>
        <p:nvSpPr>
          <p:cNvPr id="7" name="Rectangle 6"/>
          <p:cNvSpPr/>
          <p:nvPr/>
        </p:nvSpPr>
        <p:spPr>
          <a:xfrm>
            <a:off x="4572000" y="4920496"/>
            <a:ext cx="4572000" cy="1785104"/>
          </a:xfrm>
          <a:prstGeom prst="rect">
            <a:avLst/>
          </a:prstGeom>
        </p:spPr>
        <p:txBody>
          <a:bodyPr>
            <a:spAutoFit/>
          </a:bodyPr>
          <a:lstStyle/>
          <a:p>
            <a:pPr marL="225425" indent="-225425">
              <a:buFont typeface="Arial" pitchFamily="34" charset="0"/>
              <a:buChar char="•"/>
            </a:pPr>
            <a:r>
              <a:rPr lang="en-US" sz="2200" dirty="0">
                <a:solidFill>
                  <a:schemeClr val="tx1"/>
                </a:solidFill>
                <a:latin typeface="Times New Roman" pitchFamily="18" charset="0"/>
                <a:cs typeface="Times New Roman" pitchFamily="18" charset="0"/>
              </a:rPr>
              <a:t>Advanced Image Recognition</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Speech Recognition</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Airline Route Planning</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Gaming</a:t>
            </a:r>
          </a:p>
          <a:p>
            <a:pPr marL="225425" indent="-225425">
              <a:buFont typeface="Arial" pitchFamily="34" charset="0"/>
              <a:buChar char="•"/>
            </a:pPr>
            <a:r>
              <a:rPr lang="en-US" sz="2200" dirty="0">
                <a:solidFill>
                  <a:schemeClr val="tx1"/>
                </a:solidFill>
                <a:latin typeface="Times New Roman" pitchFamily="18" charset="0"/>
                <a:cs typeface="Times New Roman" pitchFamily="18" charset="0"/>
              </a:rPr>
              <a:t>Augmented Reality</a:t>
            </a:r>
          </a:p>
        </p:txBody>
      </p:sp>
      <p:sp>
        <p:nvSpPr>
          <p:cNvPr id="2" name="Slide Number Placeholder 1"/>
          <p:cNvSpPr>
            <a:spLocks noGrp="1"/>
          </p:cNvSpPr>
          <p:nvPr>
            <p:ph type="sldNum" idx="10"/>
          </p:nvPr>
        </p:nvSpPr>
        <p:spPr/>
        <p:txBody>
          <a:bodyPr/>
          <a:lstStyle/>
          <a:p>
            <a:pPr>
              <a:defRPr/>
            </a:pPr>
            <a:fld id="{01C43323-4143-4FCA-BBA6-2D6582463DE0}" type="slidenum">
              <a:rPr lang="en-US" altLang="en-US" smtClean="0"/>
              <a:pPr>
                <a:defRPr/>
              </a:pPr>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3927DAE-7FE1-496D-B865-96B19C50033B}" type="slidenum">
              <a:rPr lang="en-US" altLang="en-US" smtClean="0"/>
              <a:pPr>
                <a:defRPr/>
              </a:pPr>
              <a:t>55</a:t>
            </a:fld>
            <a:endParaRPr lang="en-US" altLang="en-US"/>
          </a:p>
        </p:txBody>
      </p:sp>
      <p:sp>
        <p:nvSpPr>
          <p:cNvPr id="4" name="Rectangle 3"/>
          <p:cNvSpPr/>
          <p:nvPr/>
        </p:nvSpPr>
        <p:spPr>
          <a:xfrm rot="21002499">
            <a:off x="1328741" y="2965131"/>
            <a:ext cx="6172200" cy="923330"/>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End of Chapter 2</a:t>
            </a:r>
          </a:p>
        </p:txBody>
      </p:sp>
    </p:spTree>
    <p:extLst>
      <p:ext uri="{BB962C8B-B14F-4D97-AF65-F5344CB8AC3E}">
        <p14:creationId xmlns:p14="http://schemas.microsoft.com/office/powerpoint/2010/main" val="3592769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00200" y="4700588"/>
            <a:ext cx="6172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solidFill>
                <a:srgbClr val="FFFFFF"/>
              </a:solidFill>
            </a:endParaRPr>
          </a:p>
        </p:txBody>
      </p:sp>
      <p:sp>
        <p:nvSpPr>
          <p:cNvPr id="13315" name="Rectangle 1"/>
          <p:cNvSpPr>
            <a:spLocks noChangeArrowheads="1"/>
          </p:cNvSpPr>
          <p:nvPr/>
        </p:nvSpPr>
        <p:spPr bwMode="auto">
          <a:xfrm>
            <a:off x="533400" y="6248400"/>
            <a:ext cx="76001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ClrTx/>
              <a:buFontTx/>
              <a:buNone/>
            </a:pPr>
            <a:r>
              <a:rPr lang="en-US" altLang="en-US" sz="2800" b="1" dirty="0">
                <a:solidFill>
                  <a:schemeClr val="accent3"/>
                </a:solidFill>
                <a:latin typeface="+mn-lt"/>
                <a:cs typeface="Times New Roman" pitchFamily="16" charset="0"/>
              </a:rPr>
              <a:t>Chapter 3: Artificial Intelligence (AI)</a:t>
            </a:r>
          </a:p>
        </p:txBody>
      </p:sp>
      <p:sp>
        <p:nvSpPr>
          <p:cNvPr id="3" name="Slide Number Placeholder 2"/>
          <p:cNvSpPr>
            <a:spLocks noGrp="1"/>
          </p:cNvSpPr>
          <p:nvPr>
            <p:ph type="sldNum" idx="10"/>
          </p:nvPr>
        </p:nvSpPr>
        <p:spPr/>
        <p:txBody>
          <a:bodyPr/>
          <a:lstStyle/>
          <a:p>
            <a:pPr>
              <a:defRPr/>
            </a:pPr>
            <a:fld id="{E5D7CF91-1DC1-4641-A5FD-852A26F7354C}" type="slidenum">
              <a:rPr lang="en-US" altLang="en-US" smtClean="0"/>
              <a:pPr>
                <a:defRPr/>
              </a:pPr>
              <a:t>56</a:t>
            </a:fld>
            <a:endParaRPr lang="en-US" altLang="en-US"/>
          </a:p>
        </p:txBody>
      </p:sp>
    </p:spTree>
    <p:extLst>
      <p:ext uri="{BB962C8B-B14F-4D97-AF65-F5344CB8AC3E}">
        <p14:creationId xmlns:p14="http://schemas.microsoft.com/office/powerpoint/2010/main" val="37880739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862013" y="152400"/>
            <a:ext cx="3938587"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9pPr>
          </a:lstStyle>
          <a:p>
            <a:pPr algn="ctr" eaLnBrk="1" hangingPunct="1">
              <a:buSzPct val="100000"/>
            </a:pPr>
            <a:r>
              <a:rPr lang="en-US" altLang="en-US" sz="2800" b="1" dirty="0">
                <a:solidFill>
                  <a:srgbClr val="FFFFFF"/>
                </a:solidFill>
                <a:latin typeface="+mn-lt"/>
                <a:cs typeface="Times New Roman" pitchFamily="16" charset="0"/>
              </a:rPr>
              <a:t>Chapter Outline </a:t>
            </a:r>
          </a:p>
        </p:txBody>
      </p:sp>
      <p:sp>
        <p:nvSpPr>
          <p:cNvPr id="14340" name="Text Box 3"/>
          <p:cNvSpPr txBox="1">
            <a:spLocks noChangeArrowheads="1"/>
          </p:cNvSpPr>
          <p:nvPr/>
        </p:nvSpPr>
        <p:spPr bwMode="auto">
          <a:xfrm>
            <a:off x="5562600" y="6537325"/>
            <a:ext cx="32004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charset="0"/>
                <a:ea typeface="Microsoft YaHei" charset="-122"/>
              </a:defRPr>
            </a:lvl9pPr>
          </a:lstStyle>
          <a:p>
            <a:pPr algn="r" eaLnBrk="1" hangingPunct="1">
              <a:buSzPct val="100000"/>
            </a:pPr>
            <a:r>
              <a:rPr lang="en-US" altLang="en-US" sz="1200" i="1">
                <a:solidFill>
                  <a:srgbClr val="2B166E"/>
                </a:solidFill>
                <a:cs typeface="Arial" charset="0"/>
              </a:rPr>
              <a:t>Ever to Excel!</a:t>
            </a:r>
          </a:p>
        </p:txBody>
      </p:sp>
      <p:sp>
        <p:nvSpPr>
          <p:cNvPr id="14341" name="Rectangle 4"/>
          <p:cNvSpPr>
            <a:spLocks noGrp="1" noChangeArrowheads="1"/>
          </p:cNvSpPr>
          <p:nvPr/>
        </p:nvSpPr>
        <p:spPr bwMode="auto">
          <a:xfrm>
            <a:off x="457200" y="900113"/>
            <a:ext cx="8229600" cy="524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eaLnBrk="1" hangingPunct="1">
              <a:buClr>
                <a:srgbClr val="000000"/>
              </a:buClr>
              <a:buSzPct val="100000"/>
              <a:buFont typeface="Times New Roman" pitchFamily="16" charset="0"/>
              <a:buNone/>
            </a:pPr>
            <a:endParaRPr lang="en-US" altLang="en-US"/>
          </a:p>
        </p:txBody>
      </p:sp>
      <p:sp>
        <p:nvSpPr>
          <p:cNvPr id="2" name="Rectangle 1"/>
          <p:cNvSpPr/>
          <p:nvPr/>
        </p:nvSpPr>
        <p:spPr>
          <a:xfrm>
            <a:off x="685800" y="762000"/>
            <a:ext cx="8077200" cy="4524315"/>
          </a:xfrm>
          <a:prstGeom prst="rect">
            <a:avLst/>
          </a:prstGeom>
        </p:spPr>
        <p:txBody>
          <a:bodyPr>
            <a:spAutoFit/>
          </a:bodyPr>
          <a:lstStyle/>
          <a:p>
            <a:pPr marL="285750" indent="-285750" eaLnBrk="1" hangingPunct="1">
              <a:buClr>
                <a:srgbClr val="000000"/>
              </a:buClr>
              <a:buSzPct val="100000"/>
              <a:buFont typeface="Times New Roman" panose="02020603050405020304" pitchFamily="18" charset="0"/>
              <a:buBlip>
                <a:blip r:embed="rId3"/>
              </a:buBlip>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Introduction to AI </a:t>
            </a:r>
          </a:p>
          <a:p>
            <a:pPr marL="285750" indent="-285750" eaLnBrk="1" hangingPunct="1">
              <a:buClr>
                <a:srgbClr val="000000"/>
              </a:buClr>
              <a:buSzPct val="100000"/>
              <a:buFont typeface="Times New Roman" panose="02020603050405020304" pitchFamily="18" charset="0"/>
              <a:buBlip>
                <a:blip r:embed="rId3"/>
              </a:buBlip>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What is AI </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History of AI </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Levels of AI </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Types of AI </a:t>
            </a:r>
          </a:p>
          <a:p>
            <a:pPr marL="285750" indent="-285750" eaLnBrk="1" hangingPunct="1">
              <a:buClr>
                <a:srgbClr val="000000"/>
              </a:buClr>
              <a:buSzPct val="100000"/>
              <a:buFont typeface="Times New Roman" panose="02020603050405020304" pitchFamily="18" charset="0"/>
              <a:buBlip>
                <a:blip r:embed="rId3"/>
              </a:buBlip>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Applications of AI </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Agriculture</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Health </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Business (Emerging market) </a:t>
            </a:r>
          </a:p>
          <a:p>
            <a:pPr marL="800100" lvl="1" indent="-342900" eaLnBrk="1" hangingPunct="1">
              <a:buClr>
                <a:srgbClr val="000000"/>
              </a:buClr>
              <a:buSzPct val="100000"/>
              <a:buFont typeface="Wingdings" panose="05000000000000000000" pitchFamily="2" charset="2"/>
              <a:buChar char="§"/>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Education </a:t>
            </a:r>
          </a:p>
          <a:p>
            <a:pPr marL="285750" indent="-285750" eaLnBrk="1" hangingPunct="1">
              <a:buClr>
                <a:srgbClr val="000000"/>
              </a:buClr>
              <a:buSzPct val="100000"/>
              <a:buFont typeface="Times New Roman" panose="02020603050405020304" pitchFamily="18" charset="0"/>
              <a:buBlip>
                <a:blip r:embed="rId3"/>
              </a:buBlip>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AI tools and platforms (</a:t>
            </a:r>
            <a:r>
              <a:rPr lang="en-US" sz="2400"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eg</a:t>
            </a: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scratch/object tracking) </a:t>
            </a:r>
          </a:p>
          <a:p>
            <a:pPr marL="285750" indent="-285750" eaLnBrk="1" hangingPunct="1">
              <a:buClr>
                <a:srgbClr val="000000"/>
              </a:buClr>
              <a:buSzPct val="100000"/>
              <a:buFont typeface="Times New Roman" panose="02020603050405020304" pitchFamily="18" charset="0"/>
              <a:buBlip>
                <a:blip r:embed="rId3"/>
              </a:buBlip>
              <a:defRPr/>
            </a:pPr>
            <a:r>
              <a:rPr lang="en-US" sz="2400"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Sample application with hands on activity (simulation based) </a:t>
            </a:r>
          </a:p>
        </p:txBody>
      </p:sp>
      <p:sp>
        <p:nvSpPr>
          <p:cNvPr id="3" name="Slide Number Placeholder 2"/>
          <p:cNvSpPr>
            <a:spLocks noGrp="1"/>
          </p:cNvSpPr>
          <p:nvPr>
            <p:ph type="sldNum" idx="10"/>
          </p:nvPr>
        </p:nvSpPr>
        <p:spPr/>
        <p:txBody>
          <a:bodyPr/>
          <a:lstStyle/>
          <a:p>
            <a:pPr>
              <a:defRPr/>
            </a:pPr>
            <a:fld id="{01C43323-4143-4FCA-BBA6-2D6582463DE0}" type="slidenum">
              <a:rPr lang="en-US" altLang="en-US" smtClean="0"/>
              <a:pPr>
                <a:defRPr/>
              </a:pPr>
              <a:t>57</a:t>
            </a:fld>
            <a:endParaRPr lang="en-US" altLang="en-US"/>
          </a:p>
        </p:txBody>
      </p:sp>
    </p:spTree>
    <p:extLst>
      <p:ext uri="{BB962C8B-B14F-4D97-AF65-F5344CB8AC3E}">
        <p14:creationId xmlns:p14="http://schemas.microsoft.com/office/powerpoint/2010/main" val="38558419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04800" y="0"/>
            <a:ext cx="8686800" cy="639763"/>
          </a:xfrm>
        </p:spPr>
        <p:txBody>
          <a:bodyPr/>
          <a:lstStyle/>
          <a:p>
            <a:r>
              <a:rPr lang="en-GB" altLang="en-US" sz="3200" dirty="0">
                <a:latin typeface="+mn-lt"/>
                <a:cs typeface="Times New Roman" pitchFamily="16" charset="0"/>
              </a:rPr>
              <a:t>What is Artificial Intelligence?</a:t>
            </a:r>
          </a:p>
        </p:txBody>
      </p:sp>
      <p:sp>
        <p:nvSpPr>
          <p:cNvPr id="3" name="Content Placeholder 2"/>
          <p:cNvSpPr>
            <a:spLocks noGrp="1"/>
          </p:cNvSpPr>
          <p:nvPr>
            <p:ph idx="1"/>
          </p:nvPr>
        </p:nvSpPr>
        <p:spPr>
          <a:xfrm>
            <a:off x="0" y="838200"/>
            <a:ext cx="9144000" cy="5867400"/>
          </a:xfrm>
        </p:spPr>
        <p:txBody>
          <a:bodyPr>
            <a:normAutofit/>
          </a:bodyPr>
          <a:lstStyle/>
          <a:p>
            <a:pPr marL="0" indent="0" algn="just">
              <a:lnSpc>
                <a:spcPct val="110000"/>
              </a:lnSpc>
              <a:buFont typeface="Wingdings" charset="2"/>
              <a:buChar char="q"/>
              <a:defRPr/>
            </a:pPr>
            <a:r>
              <a:rPr lang="en-GB" b="0" dirty="0">
                <a:latin typeface="Times New Roman" pitchFamily="16" charset="0"/>
                <a:cs typeface="Times New Roman" pitchFamily="16" charset="0"/>
              </a:rPr>
              <a:t>Artificial Intelligence (afterwards call it as </a:t>
            </a:r>
            <a:r>
              <a:rPr lang="en-GB" b="0" dirty="0">
                <a:solidFill>
                  <a:srgbClr val="FF0000"/>
                </a:solidFill>
                <a:latin typeface="Times New Roman" pitchFamily="16" charset="0"/>
                <a:cs typeface="Times New Roman" pitchFamily="16" charset="0"/>
              </a:rPr>
              <a:t>AI</a:t>
            </a:r>
            <a:r>
              <a:rPr lang="en-GB" b="0" dirty="0">
                <a:latin typeface="Times New Roman" pitchFamily="16" charset="0"/>
                <a:cs typeface="Times New Roman" pitchFamily="16" charset="0"/>
              </a:rPr>
              <a:t>) is composed two words: </a:t>
            </a:r>
            <a:r>
              <a:rPr lang="en-GB" b="0" dirty="0">
                <a:solidFill>
                  <a:srgbClr val="FF0000"/>
                </a:solidFill>
                <a:latin typeface="Times New Roman" pitchFamily="16" charset="0"/>
                <a:cs typeface="Times New Roman" pitchFamily="16" charset="0"/>
              </a:rPr>
              <a:t>Artificial</a:t>
            </a:r>
            <a:r>
              <a:rPr lang="en-GB" b="0" dirty="0">
                <a:latin typeface="Times New Roman" pitchFamily="16" charset="0"/>
                <a:cs typeface="Times New Roman" pitchFamily="16" charset="0"/>
              </a:rPr>
              <a:t> and </a:t>
            </a:r>
            <a:r>
              <a:rPr lang="en-GB" b="0" dirty="0">
                <a:solidFill>
                  <a:srgbClr val="FF0000"/>
                </a:solidFill>
                <a:latin typeface="Times New Roman" pitchFamily="16" charset="0"/>
                <a:cs typeface="Times New Roman" pitchFamily="16" charset="0"/>
              </a:rPr>
              <a:t>Intelligence</a:t>
            </a:r>
            <a:r>
              <a:rPr lang="en-GB" b="0" dirty="0">
                <a:latin typeface="Times New Roman" pitchFamily="16" charset="0"/>
                <a:cs typeface="Times New Roman" pitchFamily="16" charset="0"/>
              </a:rPr>
              <a:t>.</a:t>
            </a:r>
          </a:p>
          <a:p>
            <a:pPr marL="0" indent="0" algn="ctr">
              <a:lnSpc>
                <a:spcPct val="110000"/>
              </a:lnSpc>
              <a:defRPr/>
            </a:pPr>
            <a:r>
              <a:rPr lang="en-US" b="0" dirty="0">
                <a:solidFill>
                  <a:schemeClr val="tx1"/>
                </a:solidFill>
                <a:effectLst>
                  <a:outerShdw blurRad="38100" dist="38100" dir="2700000" algn="tl">
                    <a:srgbClr val="C0C0C0"/>
                  </a:outerShdw>
                </a:effectLst>
                <a:latin typeface="Times New Roman" pitchFamily="16" charset="0"/>
                <a:cs typeface="Times New Roman" pitchFamily="16" charset="0"/>
              </a:rPr>
              <a:t>AI=</a:t>
            </a:r>
            <a:r>
              <a:rPr lang="en-US" b="0" dirty="0">
                <a:solidFill>
                  <a:schemeClr val="tx1"/>
                </a:solidFill>
                <a:latin typeface="Times New Roman" pitchFamily="16" charset="0"/>
                <a:cs typeface="Times New Roman" pitchFamily="16" charset="0"/>
              </a:rPr>
              <a:t>Artificial + Intelligence</a:t>
            </a:r>
          </a:p>
          <a:p>
            <a:pPr marL="0" indent="0" algn="just">
              <a:lnSpc>
                <a:spcPct val="110000"/>
              </a:lnSpc>
              <a:buFont typeface="Wingdings" charset="2"/>
              <a:buChar char="q"/>
              <a:defRPr/>
            </a:pPr>
            <a:r>
              <a:rPr lang="en-GB" b="0" dirty="0">
                <a:latin typeface="Times New Roman" pitchFamily="16" charset="0"/>
                <a:cs typeface="Times New Roman" pitchFamily="16" charset="0"/>
              </a:rPr>
              <a:t>Artificial defines as </a:t>
            </a:r>
            <a:r>
              <a:rPr lang="en-GB" b="0" dirty="0">
                <a:solidFill>
                  <a:srgbClr val="FF0000"/>
                </a:solidFill>
                <a:latin typeface="Times New Roman" pitchFamily="16" charset="0"/>
                <a:cs typeface="Times New Roman" pitchFamily="16" charset="0"/>
              </a:rPr>
              <a:t>“man-made” </a:t>
            </a:r>
            <a:r>
              <a:rPr lang="en-GB" b="0" dirty="0">
                <a:latin typeface="Times New Roman" pitchFamily="16" charset="0"/>
                <a:cs typeface="Times New Roman" pitchFamily="16" charset="0"/>
              </a:rPr>
              <a:t>and Intelligence defines the </a:t>
            </a:r>
            <a:r>
              <a:rPr lang="en-GB" b="0" dirty="0">
                <a:solidFill>
                  <a:srgbClr val="FF0000"/>
                </a:solidFill>
                <a:latin typeface="Times New Roman" pitchFamily="16" charset="0"/>
                <a:cs typeface="Times New Roman" pitchFamily="16" charset="0"/>
              </a:rPr>
              <a:t>“thinking power” </a:t>
            </a:r>
            <a:r>
              <a:rPr lang="en-GB" b="0" dirty="0">
                <a:latin typeface="Times New Roman" pitchFamily="16" charset="0"/>
                <a:cs typeface="Times New Roman" pitchFamily="16" charset="0"/>
              </a:rPr>
              <a:t>or</a:t>
            </a:r>
            <a:r>
              <a:rPr lang="en-GB" b="0" dirty="0">
                <a:solidFill>
                  <a:srgbClr val="FF0000"/>
                </a:solidFill>
                <a:latin typeface="Times New Roman" pitchFamily="16" charset="0"/>
                <a:cs typeface="Times New Roman" pitchFamily="16" charset="0"/>
              </a:rPr>
              <a:t> </a:t>
            </a:r>
            <a:r>
              <a:rPr lang="en-GB" b="0" dirty="0">
                <a:latin typeface="Times New Roman" pitchFamily="16" charset="0"/>
                <a:cs typeface="Times New Roman" pitchFamily="16" charset="0"/>
              </a:rPr>
              <a:t>“the ability to learn and solve problems” .</a:t>
            </a:r>
          </a:p>
          <a:p>
            <a:pPr marL="0" indent="0" algn="just">
              <a:lnSpc>
                <a:spcPct val="110000"/>
              </a:lnSpc>
              <a:buFont typeface="Wingdings" charset="2"/>
              <a:buChar char="q"/>
              <a:defRPr/>
            </a:pPr>
            <a:r>
              <a:rPr lang="en-GB" b="0" dirty="0">
                <a:latin typeface="Times New Roman" pitchFamily="16" charset="0"/>
                <a:cs typeface="Times New Roman" pitchFamily="16" charset="0"/>
              </a:rPr>
              <a:t>There fore, AI means </a:t>
            </a:r>
            <a:r>
              <a:rPr lang="en-GB" b="0" i="1" dirty="0">
                <a:latin typeface="Times New Roman" pitchFamily="16" charset="0"/>
                <a:cs typeface="Times New Roman" pitchFamily="16" charset="0"/>
              </a:rPr>
              <a:t>"a man-made thinking power." </a:t>
            </a:r>
          </a:p>
          <a:p>
            <a:pPr marL="0" indent="0" algn="just">
              <a:lnSpc>
                <a:spcPct val="110000"/>
              </a:lnSpc>
              <a:buFont typeface="Wingdings" charset="2"/>
              <a:buChar char="q"/>
              <a:defRPr/>
            </a:pPr>
            <a:r>
              <a:rPr lang="en-GB" b="0" dirty="0">
                <a:latin typeface="Times New Roman" pitchFamily="16" charset="0"/>
                <a:cs typeface="Times New Roman" pitchFamily="16" charset="0"/>
              </a:rPr>
              <a:t>So AI defined as: "It</a:t>
            </a:r>
            <a:r>
              <a:rPr lang="en-GB" b="0" i="1" dirty="0">
                <a:solidFill>
                  <a:schemeClr val="tx2"/>
                </a:solidFill>
                <a:latin typeface="Times New Roman" pitchFamily="16" charset="0"/>
                <a:cs typeface="Times New Roman" pitchFamily="16" charset="0"/>
              </a:rPr>
              <a:t> is a branch of Computer Science by which we can create intelligent machines which can behave like </a:t>
            </a:r>
            <a:r>
              <a:rPr lang="en-GB" b="0" i="1" dirty="0">
                <a:solidFill>
                  <a:srgbClr val="FF0000"/>
                </a:solidFill>
                <a:latin typeface="Times New Roman" pitchFamily="16" charset="0"/>
                <a:cs typeface="Times New Roman" pitchFamily="16" charset="0"/>
              </a:rPr>
              <a:t>a human, think like humans</a:t>
            </a:r>
            <a:r>
              <a:rPr lang="en-GB" b="0" i="1" dirty="0">
                <a:solidFill>
                  <a:schemeClr val="tx2"/>
                </a:solidFill>
                <a:latin typeface="Times New Roman" pitchFamily="16" charset="0"/>
                <a:cs typeface="Times New Roman" pitchFamily="16" charset="0"/>
              </a:rPr>
              <a:t>, and </a:t>
            </a:r>
            <a:r>
              <a:rPr lang="en-GB" b="0" i="1" dirty="0">
                <a:solidFill>
                  <a:srgbClr val="FF0000"/>
                </a:solidFill>
                <a:latin typeface="Times New Roman" pitchFamily="16" charset="0"/>
                <a:cs typeface="Times New Roman" pitchFamily="16" charset="0"/>
              </a:rPr>
              <a:t>able to make decisions.”</a:t>
            </a:r>
          </a:p>
          <a:p>
            <a:pPr marL="0" indent="0" algn="just">
              <a:lnSpc>
                <a:spcPct val="110000"/>
              </a:lnSpc>
              <a:buFont typeface="Wingdings" charset="2"/>
              <a:buChar char="q"/>
              <a:defRPr/>
            </a:pPr>
            <a:endParaRPr lang="en-GB" b="0" dirty="0">
              <a:latin typeface="Times New Roman" pitchFamily="16" charset="0"/>
              <a:cs typeface="Times New Roman" pitchFamily="16" charset="0"/>
            </a:endParaRPr>
          </a:p>
          <a:p>
            <a:pPr marL="0" indent="0" algn="just">
              <a:lnSpc>
                <a:spcPct val="110000"/>
              </a:lnSpc>
              <a:defRPr/>
            </a:pPr>
            <a:endParaRPr lang="en-GB" b="0" dirty="0">
              <a:solidFill>
                <a:srgbClr val="FF0000"/>
              </a:solidFill>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58</a:t>
            </a:fld>
            <a:endParaRPr lang="en-US" altLang="en-US"/>
          </a:p>
        </p:txBody>
      </p:sp>
    </p:spTree>
    <p:extLst>
      <p:ext uri="{BB962C8B-B14F-4D97-AF65-F5344CB8AC3E}">
        <p14:creationId xmlns:p14="http://schemas.microsoft.com/office/powerpoint/2010/main" val="3062524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0" indent="0" algn="just">
              <a:lnSpc>
                <a:spcPct val="150000"/>
              </a:lnSpc>
              <a:buFont typeface="Times New Roman" panose="02020603050405020304" pitchFamily="18" charset="0"/>
              <a:buNone/>
              <a:defRPr/>
            </a:pPr>
            <a:r>
              <a:rPr lang="en-GB" dirty="0">
                <a:solidFill>
                  <a:schemeClr val="bg1"/>
                </a:solidFill>
                <a:cs typeface="Times New Roman" pitchFamily="18" charset="0"/>
              </a:rPr>
              <a:t>          Intelligence is composed of :</a:t>
            </a:r>
            <a:r>
              <a:rPr lang="en-GB" dirty="0">
                <a:solidFill>
                  <a:schemeClr val="bg1"/>
                </a:solidFill>
                <a:latin typeface="Times New Roman" pitchFamily="18" charset="0"/>
                <a:cs typeface="Times New Roman" pitchFamily="18" charset="0"/>
              </a:rPr>
              <a:t> </a:t>
            </a:r>
          </a:p>
          <a:p>
            <a:pPr marL="685800" algn="just">
              <a:lnSpc>
                <a:spcPct val="150000"/>
              </a:lnSpc>
              <a:buFont typeface="Wingdings" pitchFamily="2" charset="2"/>
              <a:buChar char="q"/>
              <a:defRPr/>
            </a:pPr>
            <a:r>
              <a:rPr lang="en-GB" b="0" dirty="0">
                <a:solidFill>
                  <a:srgbClr val="FF0000"/>
                </a:solidFill>
                <a:latin typeface="Times New Roman" pitchFamily="18" charset="0"/>
                <a:cs typeface="Times New Roman" pitchFamily="18" charset="0"/>
              </a:rPr>
              <a:t>Reasoning </a:t>
            </a:r>
          </a:p>
          <a:p>
            <a:pPr marL="685800" algn="just">
              <a:lnSpc>
                <a:spcPct val="150000"/>
              </a:lnSpc>
              <a:buFont typeface="Wingdings" pitchFamily="2" charset="2"/>
              <a:buChar char="q"/>
              <a:defRPr/>
            </a:pPr>
            <a:r>
              <a:rPr lang="en-GB" b="0" dirty="0">
                <a:solidFill>
                  <a:srgbClr val="FF0000"/>
                </a:solidFill>
                <a:latin typeface="Times New Roman" pitchFamily="18" charset="0"/>
                <a:cs typeface="Times New Roman" pitchFamily="18" charset="0"/>
              </a:rPr>
              <a:t>Learning </a:t>
            </a:r>
          </a:p>
          <a:p>
            <a:pPr marL="685800" algn="just">
              <a:lnSpc>
                <a:spcPct val="150000"/>
              </a:lnSpc>
              <a:buFont typeface="Wingdings" pitchFamily="2" charset="2"/>
              <a:buChar char="q"/>
              <a:defRPr/>
            </a:pPr>
            <a:r>
              <a:rPr lang="en-GB" b="0" dirty="0">
                <a:solidFill>
                  <a:srgbClr val="FF0000"/>
                </a:solidFill>
                <a:latin typeface="Times New Roman" pitchFamily="18" charset="0"/>
                <a:cs typeface="Times New Roman" pitchFamily="18" charset="0"/>
              </a:rPr>
              <a:t>Problem Solving</a:t>
            </a:r>
          </a:p>
          <a:p>
            <a:pPr marL="685800" algn="just">
              <a:lnSpc>
                <a:spcPct val="150000"/>
              </a:lnSpc>
              <a:buFont typeface="Wingdings" pitchFamily="2" charset="2"/>
              <a:buChar char="q"/>
              <a:defRPr/>
            </a:pPr>
            <a:r>
              <a:rPr lang="en-GB" b="0" dirty="0">
                <a:solidFill>
                  <a:srgbClr val="FF0000"/>
                </a:solidFill>
                <a:latin typeface="Times New Roman" pitchFamily="18" charset="0"/>
                <a:cs typeface="Times New Roman" pitchFamily="18" charset="0"/>
              </a:rPr>
              <a:t>Perception</a:t>
            </a:r>
          </a:p>
          <a:p>
            <a:pPr marL="685800" algn="just">
              <a:lnSpc>
                <a:spcPct val="150000"/>
              </a:lnSpc>
              <a:buFont typeface="Wingdings" pitchFamily="2" charset="2"/>
              <a:buChar char="q"/>
              <a:defRPr/>
            </a:pPr>
            <a:r>
              <a:rPr lang="en-GB" b="0" dirty="0">
                <a:solidFill>
                  <a:srgbClr val="FF0000"/>
                </a:solidFill>
                <a:latin typeface="Times New Roman" pitchFamily="18" charset="0"/>
                <a:cs typeface="Times New Roman" pitchFamily="18" charset="0"/>
              </a:rPr>
              <a:t>Linguistic Intelligence</a:t>
            </a:r>
          </a:p>
          <a:p>
            <a:pPr algn="just">
              <a:lnSpc>
                <a:spcPct val="150000"/>
              </a:lnSpc>
              <a:buFont typeface="Wingdings" pitchFamily="2" charset="2"/>
              <a:buChar char="Ø"/>
              <a:defRPr/>
            </a:pPr>
            <a:r>
              <a:rPr lang="en-GB" b="0" dirty="0">
                <a:latin typeface="Times New Roman" pitchFamily="18" charset="0"/>
                <a:cs typeface="Times New Roman" pitchFamily="18" charset="0"/>
              </a:rPr>
              <a:t>AI system composed of </a:t>
            </a:r>
            <a:r>
              <a:rPr lang="en-GB" b="0" dirty="0">
                <a:solidFill>
                  <a:srgbClr val="FF0000"/>
                </a:solidFill>
                <a:latin typeface="Times New Roman" pitchFamily="18" charset="0"/>
                <a:cs typeface="Times New Roman" pitchFamily="18" charset="0"/>
              </a:rPr>
              <a:t>agent</a:t>
            </a:r>
            <a:r>
              <a:rPr lang="en-GB" b="0" dirty="0">
                <a:latin typeface="Times New Roman" pitchFamily="18" charset="0"/>
                <a:cs typeface="Times New Roman" pitchFamily="18" charset="0"/>
              </a:rPr>
              <a:t> and its </a:t>
            </a:r>
            <a:r>
              <a:rPr lang="en-GB" b="0" dirty="0">
                <a:solidFill>
                  <a:srgbClr val="FF0000"/>
                </a:solidFill>
                <a:latin typeface="Times New Roman" pitchFamily="18" charset="0"/>
                <a:cs typeface="Times New Roman" pitchFamily="18" charset="0"/>
              </a:rPr>
              <a:t>environments</a:t>
            </a:r>
            <a:r>
              <a:rPr lang="en-GB" b="0" dirty="0">
                <a:latin typeface="Times New Roman" pitchFamily="18" charset="0"/>
                <a:cs typeface="Times New Roman" pitchFamily="18" charset="0"/>
              </a:rPr>
              <a:t>. </a:t>
            </a:r>
          </a:p>
          <a:p>
            <a:pPr algn="just">
              <a:lnSpc>
                <a:spcPct val="150000"/>
              </a:lnSpc>
              <a:buFont typeface="Wingdings" pitchFamily="2" charset="2"/>
              <a:buChar char="Ø"/>
              <a:defRPr/>
            </a:pPr>
            <a:r>
              <a:rPr lang="en-GB" b="0" dirty="0">
                <a:latin typeface="Times New Roman" pitchFamily="18" charset="0"/>
                <a:cs typeface="Times New Roman" pitchFamily="18" charset="0"/>
              </a:rPr>
              <a:t>An agent is anything that can:</a:t>
            </a:r>
          </a:p>
          <a:p>
            <a:pPr marL="750888" indent="-457200" algn="just">
              <a:buFont typeface="Wingdings" pitchFamily="2" charset="2"/>
              <a:buChar char="q"/>
              <a:defRPr/>
            </a:pPr>
            <a:r>
              <a:rPr lang="en-GB" b="0" dirty="0">
                <a:solidFill>
                  <a:srgbClr val="FF0000"/>
                </a:solidFill>
                <a:latin typeface="Times New Roman" pitchFamily="18" charset="0"/>
                <a:cs typeface="Times New Roman" pitchFamily="18" charset="0"/>
              </a:rPr>
              <a:t>Perceive its environment through sensors.</a:t>
            </a:r>
          </a:p>
          <a:p>
            <a:pPr marL="750888" indent="-457200" algn="just">
              <a:buFont typeface="Wingdings" pitchFamily="2" charset="2"/>
              <a:buChar char="q"/>
              <a:defRPr/>
            </a:pPr>
            <a:r>
              <a:rPr lang="en-GB" b="0" dirty="0">
                <a:solidFill>
                  <a:srgbClr val="FF0000"/>
                </a:solidFill>
                <a:latin typeface="Times New Roman" pitchFamily="18" charset="0"/>
                <a:cs typeface="Times New Roman" pitchFamily="18" charset="0"/>
              </a:rPr>
              <a:t>Acts upon that environment through effectors</a:t>
            </a:r>
            <a:r>
              <a:rPr lang="en-GB" b="0" dirty="0"/>
              <a:t>.  </a:t>
            </a:r>
            <a:r>
              <a:rPr lang="en-GB" b="0" dirty="0">
                <a:latin typeface="Times New Roman" pitchFamily="18" charset="0"/>
                <a:cs typeface="Times New Roman" pitchFamily="18" charset="0"/>
              </a:rPr>
              <a:t> </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59</a:t>
            </a:fld>
            <a:endParaRPr lang="en-US" altLang="en-US"/>
          </a:p>
        </p:txBody>
      </p:sp>
    </p:spTree>
    <p:extLst>
      <p:ext uri="{BB962C8B-B14F-4D97-AF65-F5344CB8AC3E}">
        <p14:creationId xmlns:p14="http://schemas.microsoft.com/office/powerpoint/2010/main" val="241649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14400"/>
            <a:ext cx="8839200" cy="5638800"/>
          </a:xfrm>
        </p:spPr>
        <p:txBody>
          <a:bodyPr>
            <a:normAutofit lnSpcReduction="10000"/>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List of some currently available emerged technologies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Artificial Intelligence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Blockchain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Augmented Reality and Virtual Reality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Cloud Computing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Angular and React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DevOps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Internet of Things (IoT)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Intelligent Apps (I-Apps)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Big Data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Robotic Processor Automation (RPA)</a:t>
            </a:r>
          </a:p>
        </p:txBody>
      </p:sp>
      <p:sp>
        <p:nvSpPr>
          <p:cNvPr id="7" name="Title 1"/>
          <p:cNvSpPr>
            <a:spLocks noGrp="1"/>
          </p:cNvSpPr>
          <p:nvPr>
            <p:ph type="title"/>
          </p:nvPr>
        </p:nvSpPr>
        <p:spPr>
          <a:xfrm>
            <a:off x="457200" y="274638"/>
            <a:ext cx="8229600" cy="639762"/>
          </a:xfrm>
        </p:spPr>
        <p:txBody>
          <a:bodyPr>
            <a:normAutofit/>
          </a:bodyPr>
          <a:lstStyle/>
          <a:p>
            <a:r>
              <a:rPr lang="en-US" b="1" dirty="0">
                <a:effectLst>
                  <a:outerShdw blurRad="38100" dist="38100" dir="2700000" algn="tl">
                    <a:srgbClr val="000000">
                      <a:alpha val="43137"/>
                    </a:srgbClr>
                  </a:outerShdw>
                </a:effectLst>
              </a:rPr>
              <a:t>Evolution of Technologies(cont..)</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6</a:t>
            </a:fld>
            <a:endParaRPr lang="en-US" altLang="en-US"/>
          </a:p>
        </p:txBody>
      </p:sp>
    </p:spTree>
    <p:extLst>
      <p:ext uri="{BB962C8B-B14F-4D97-AF65-F5344CB8AC3E}">
        <p14:creationId xmlns:p14="http://schemas.microsoft.com/office/powerpoint/2010/main" val="154537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76200"/>
            <a:ext cx="8686800" cy="715963"/>
          </a:xfrm>
        </p:spPr>
        <p:txBody>
          <a:bodyPr/>
          <a:lstStyle/>
          <a:p>
            <a:pPr algn="r"/>
            <a:r>
              <a:rPr lang="en-GB" altLang="en-US"/>
              <a:t>Cont.. </a:t>
            </a:r>
          </a:p>
        </p:txBody>
      </p:sp>
      <p:sp>
        <p:nvSpPr>
          <p:cNvPr id="17411" name="Content Placeholder 2"/>
          <p:cNvSpPr>
            <a:spLocks noGrp="1"/>
          </p:cNvSpPr>
          <p:nvPr>
            <p:ph idx="1"/>
          </p:nvPr>
        </p:nvSpPr>
        <p:spPr>
          <a:xfrm>
            <a:off x="381000" y="685800"/>
            <a:ext cx="8534400" cy="3962400"/>
          </a:xfrm>
        </p:spPr>
        <p:txBody>
          <a:bodyPr/>
          <a:lstStyle/>
          <a:p>
            <a:pPr marL="457200" indent="-457200" algn="just">
              <a:lnSpc>
                <a:spcPct val="150000"/>
              </a:lnSpc>
              <a:buFont typeface="Arial" panose="020B0604020202020204" pitchFamily="34" charset="0"/>
              <a:buChar char="•"/>
            </a:pPr>
            <a:r>
              <a:rPr lang="en-GB" altLang="en-US" b="0" dirty="0">
                <a:solidFill>
                  <a:srgbClr val="FF0000"/>
                </a:solidFill>
                <a:latin typeface="Times New Roman" pitchFamily="16" charset="0"/>
                <a:cs typeface="Times New Roman" pitchFamily="16" charset="0"/>
              </a:rPr>
              <a:t>Intelligent agents </a:t>
            </a:r>
            <a:r>
              <a:rPr lang="en-GB" altLang="en-US" b="0" dirty="0">
                <a:latin typeface="Times New Roman" pitchFamily="16" charset="0"/>
                <a:cs typeface="Times New Roman" pitchFamily="16" charset="0"/>
              </a:rPr>
              <a:t>must be able to set goals and achieve them. </a:t>
            </a:r>
          </a:p>
          <a:p>
            <a:pPr marL="457200" indent="-457200" algn="just">
              <a:lnSpc>
                <a:spcPct val="150000"/>
              </a:lnSpc>
              <a:buFont typeface="Arial" panose="020B0604020202020204" pitchFamily="34" charset="0"/>
              <a:buChar char="•"/>
            </a:pPr>
            <a:r>
              <a:rPr lang="en-GB" altLang="en-US" b="0" dirty="0">
                <a:latin typeface="Times New Roman" pitchFamily="16" charset="0"/>
                <a:cs typeface="Times New Roman" pitchFamily="16" charset="0"/>
              </a:rPr>
              <a:t>Machine perception is the ability to use input from sensors </a:t>
            </a:r>
            <a:r>
              <a:rPr lang="en-GB" altLang="en-US" b="0" dirty="0">
                <a:solidFill>
                  <a:srgbClr val="FF0000"/>
                </a:solidFill>
                <a:latin typeface="Times New Roman" pitchFamily="16" charset="0"/>
                <a:cs typeface="Times New Roman" pitchFamily="16" charset="0"/>
              </a:rPr>
              <a:t>(such as cameras, microphones,  sensors, etc.) </a:t>
            </a:r>
            <a:r>
              <a:rPr lang="en-GB" altLang="en-US" b="0" dirty="0">
                <a:latin typeface="Times New Roman" pitchFamily="16" charset="0"/>
                <a:cs typeface="Times New Roman" pitchFamily="16" charset="0"/>
              </a:rPr>
              <a:t>to deduce aspects of the world. e.g., </a:t>
            </a:r>
            <a:r>
              <a:rPr lang="en-GB" altLang="en-US" b="0" i="1" dirty="0">
                <a:solidFill>
                  <a:srgbClr val="FF0000"/>
                </a:solidFill>
                <a:latin typeface="Times New Roman" pitchFamily="16" charset="0"/>
                <a:cs typeface="Times New Roman" pitchFamily="16" charset="0"/>
              </a:rPr>
              <a:t>Computer Vision.  </a:t>
            </a:r>
            <a:endParaRPr lang="en-GB" altLang="en-US" b="0" dirty="0">
              <a:latin typeface="Times New Roman" pitchFamily="16" charset="0"/>
              <a:cs typeface="Times New Roman" pitchFamily="16" charset="0"/>
            </a:endParaRPr>
          </a:p>
          <a:p>
            <a:pPr marL="0" indent="0" algn="just">
              <a:lnSpc>
                <a:spcPct val="150000"/>
              </a:lnSpc>
            </a:pPr>
            <a:endParaRPr lang="en-GB" altLang="en-US" b="0" dirty="0">
              <a:latin typeface="Times New Roman" pitchFamily="16" charset="0"/>
              <a:cs typeface="Times New Roman" pitchFamily="16" charset="0"/>
            </a:endParaRPr>
          </a:p>
          <a:p>
            <a:pPr marL="0" indent="0" algn="just">
              <a:lnSpc>
                <a:spcPct val="150000"/>
              </a:lnSpc>
            </a:pPr>
            <a:endParaRPr lang="en-GB" altLang="en-US" b="0" dirty="0">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60</a:t>
            </a:fld>
            <a:endParaRPr lang="en-US" altLang="en-US"/>
          </a:p>
        </p:txBody>
      </p:sp>
    </p:spTree>
    <p:extLst>
      <p:ext uri="{BB962C8B-B14F-4D97-AF65-F5344CB8AC3E}">
        <p14:creationId xmlns:p14="http://schemas.microsoft.com/office/powerpoint/2010/main" val="1497640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304800" y="76200"/>
            <a:ext cx="8763000" cy="4724400"/>
          </a:xfrm>
        </p:spPr>
        <p:txBody>
          <a:bodyPr/>
          <a:lstStyle/>
          <a:p>
            <a:pPr marL="0" indent="0">
              <a:lnSpc>
                <a:spcPct val="150000"/>
              </a:lnSpc>
            </a:pPr>
            <a:r>
              <a:rPr lang="en-GB" altLang="en-US" sz="3000" dirty="0">
                <a:latin typeface="Times New Roman" pitchFamily="16" charset="0"/>
                <a:cs typeface="Times New Roman" pitchFamily="16" charset="0"/>
              </a:rPr>
              <a:t>         </a:t>
            </a:r>
            <a:r>
              <a:rPr lang="en-GB" altLang="en-US" dirty="0">
                <a:solidFill>
                  <a:schemeClr val="bg1"/>
                </a:solidFill>
                <a:cs typeface="Times New Roman" pitchFamily="16" charset="0"/>
              </a:rPr>
              <a:t>High-profile examples of AI includes:</a:t>
            </a:r>
          </a:p>
          <a:p>
            <a:pPr marL="0" indent="0" algn="just">
              <a:lnSpc>
                <a:spcPct val="150000"/>
              </a:lnSpc>
              <a:buFont typeface="Wingdings" charset="2"/>
              <a:buChar char="ü"/>
            </a:pPr>
            <a:r>
              <a:rPr lang="en-GB" altLang="en-US" sz="3000" b="0" dirty="0">
                <a:solidFill>
                  <a:srgbClr val="FF0000"/>
                </a:solidFill>
                <a:latin typeface="Times New Roman" pitchFamily="16" charset="0"/>
                <a:cs typeface="Times New Roman" pitchFamily="16" charset="0"/>
              </a:rPr>
              <a:t>Autonomous  vehicles (such as drones and self-driving cars) </a:t>
            </a:r>
          </a:p>
          <a:p>
            <a:pPr marL="0" indent="0" algn="just">
              <a:lnSpc>
                <a:spcPct val="150000"/>
              </a:lnSpc>
              <a:buFont typeface="Wingdings" charset="2"/>
              <a:buChar char="ü"/>
            </a:pPr>
            <a:r>
              <a:rPr lang="en-GB" altLang="en-US" sz="3000" b="0" dirty="0">
                <a:solidFill>
                  <a:srgbClr val="FF0000"/>
                </a:solidFill>
                <a:latin typeface="Times New Roman" pitchFamily="16" charset="0"/>
                <a:cs typeface="Times New Roman" pitchFamily="16" charset="0"/>
              </a:rPr>
              <a:t>Medical diagnosis. </a:t>
            </a:r>
          </a:p>
          <a:p>
            <a:pPr marL="0" indent="0" algn="just">
              <a:lnSpc>
                <a:spcPct val="150000"/>
              </a:lnSpc>
              <a:buFont typeface="Wingdings" charset="2"/>
              <a:buChar char="ü"/>
            </a:pPr>
            <a:r>
              <a:rPr lang="en-GB" altLang="en-US" sz="3000" b="0" dirty="0">
                <a:solidFill>
                  <a:srgbClr val="FF0000"/>
                </a:solidFill>
                <a:latin typeface="Times New Roman" pitchFamily="16" charset="0"/>
                <a:cs typeface="Times New Roman" pitchFamily="16" charset="0"/>
              </a:rPr>
              <a:t>Creating  art (such as poetry).</a:t>
            </a:r>
          </a:p>
          <a:p>
            <a:pPr marL="0" indent="0" algn="just">
              <a:lnSpc>
                <a:spcPct val="150000"/>
              </a:lnSpc>
              <a:buFont typeface="Wingdings" charset="2"/>
              <a:buChar char="ü"/>
            </a:pPr>
            <a:r>
              <a:rPr lang="en-GB" altLang="en-US" sz="3000" b="0" dirty="0">
                <a:solidFill>
                  <a:srgbClr val="FF0000"/>
                </a:solidFill>
                <a:latin typeface="Times New Roman" pitchFamily="16" charset="0"/>
                <a:cs typeface="Times New Roman" pitchFamily="16" charset="0"/>
              </a:rPr>
              <a:t>Proving   mathematical theorems.</a:t>
            </a:r>
          </a:p>
          <a:p>
            <a:pPr marL="0" indent="0" algn="just">
              <a:lnSpc>
                <a:spcPct val="150000"/>
              </a:lnSpc>
              <a:buFont typeface="Wingdings" charset="2"/>
              <a:buChar char="ü"/>
            </a:pPr>
            <a:r>
              <a:rPr lang="en-GB" altLang="en-US" sz="3000" b="0" dirty="0">
                <a:solidFill>
                  <a:srgbClr val="FF0000"/>
                </a:solidFill>
                <a:latin typeface="Times New Roman" pitchFamily="16" charset="0"/>
                <a:cs typeface="Times New Roman" pitchFamily="16" charset="0"/>
              </a:rPr>
              <a:t>Playing  games (such as Chess or Go).</a:t>
            </a:r>
          </a:p>
          <a:p>
            <a:pPr marL="0" indent="0" algn="just">
              <a:lnSpc>
                <a:spcPct val="150000"/>
              </a:lnSpc>
              <a:buFont typeface="Wingdings" charset="2"/>
              <a:buChar char="ü"/>
            </a:pPr>
            <a:r>
              <a:rPr lang="en-GB" altLang="en-US" sz="3000" b="0" dirty="0">
                <a:solidFill>
                  <a:srgbClr val="FF0000"/>
                </a:solidFill>
                <a:latin typeface="Times New Roman" pitchFamily="16" charset="0"/>
                <a:cs typeface="Times New Roman" pitchFamily="16" charset="0"/>
              </a:rPr>
              <a:t>Search engines (such as Google search).</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61</a:t>
            </a:fld>
            <a:endParaRPr lang="en-US" altLang="en-US"/>
          </a:p>
        </p:txBody>
      </p:sp>
    </p:spTree>
    <p:extLst>
      <p:ext uri="{BB962C8B-B14F-4D97-AF65-F5344CB8AC3E}">
        <p14:creationId xmlns:p14="http://schemas.microsoft.com/office/powerpoint/2010/main" val="4121250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a:xfrm>
            <a:off x="0" y="-76200"/>
            <a:ext cx="8686800" cy="715963"/>
          </a:xfrm>
        </p:spPr>
        <p:txBody>
          <a:bodyPr/>
          <a:lstStyle/>
          <a:p>
            <a:pPr algn="r"/>
            <a:r>
              <a:rPr lang="en-GB" altLang="en-US"/>
              <a:t>Cont.. </a:t>
            </a:r>
          </a:p>
        </p:txBody>
      </p:sp>
      <p:sp>
        <p:nvSpPr>
          <p:cNvPr id="19458" name="Content Placeholder 2"/>
          <p:cNvSpPr>
            <a:spLocks noGrp="1"/>
          </p:cNvSpPr>
          <p:nvPr>
            <p:ph idx="1"/>
          </p:nvPr>
        </p:nvSpPr>
        <p:spPr>
          <a:xfrm>
            <a:off x="0" y="76200"/>
            <a:ext cx="8991600" cy="6096000"/>
          </a:xfrm>
        </p:spPr>
        <p:txBody>
          <a:bodyPr/>
          <a:lstStyle/>
          <a:p>
            <a:pPr marL="0" indent="0" algn="just">
              <a:lnSpc>
                <a:spcPct val="150000"/>
              </a:lnSpc>
            </a:pPr>
            <a:endParaRPr lang="en-GB" altLang="en-US" sz="3000" b="0">
              <a:solidFill>
                <a:schemeClr val="tx1"/>
              </a:solidFill>
              <a:latin typeface="Times New Roman" pitchFamily="16" charset="0"/>
              <a:cs typeface="Times New Roman" pitchFamily="16" charset="0"/>
            </a:endParaRPr>
          </a:p>
          <a:p>
            <a:pPr marL="0" indent="0" algn="just">
              <a:lnSpc>
                <a:spcPct val="150000"/>
              </a:lnSpc>
              <a:buFont typeface="Wingdings" charset="2"/>
              <a:buChar char="ü"/>
            </a:pPr>
            <a:r>
              <a:rPr lang="en-GB" altLang="en-US" sz="3000" b="0">
                <a:solidFill>
                  <a:srgbClr val="FF0000"/>
                </a:solidFill>
                <a:latin typeface="Times New Roman" pitchFamily="16" charset="0"/>
                <a:cs typeface="Times New Roman" pitchFamily="16" charset="0"/>
              </a:rPr>
              <a:t>Online  assistants (such as Siri, Google Assistance, Alexa, Cortana etc. ). </a:t>
            </a:r>
          </a:p>
          <a:p>
            <a:pPr marL="0" indent="0" algn="just">
              <a:lnSpc>
                <a:spcPct val="150000"/>
              </a:lnSpc>
              <a:buFont typeface="Wingdings" charset="2"/>
              <a:buChar char="ü"/>
            </a:pPr>
            <a:r>
              <a:rPr lang="en-GB" altLang="en-US" sz="3000" b="0">
                <a:solidFill>
                  <a:srgbClr val="FF0000"/>
                </a:solidFill>
                <a:latin typeface="Times New Roman" pitchFamily="16" charset="0"/>
                <a:cs typeface="Times New Roman" pitchFamily="16" charset="0"/>
              </a:rPr>
              <a:t>Image recognition in photographs.</a:t>
            </a:r>
          </a:p>
          <a:p>
            <a:pPr marL="0" indent="0" algn="just">
              <a:lnSpc>
                <a:spcPct val="150000"/>
              </a:lnSpc>
              <a:buFont typeface="Wingdings" charset="2"/>
              <a:buChar char="ü"/>
            </a:pPr>
            <a:r>
              <a:rPr lang="en-GB" altLang="en-US" sz="3000" b="0">
                <a:solidFill>
                  <a:srgbClr val="FF0000"/>
                </a:solidFill>
                <a:latin typeface="Times New Roman" pitchFamily="16" charset="0"/>
                <a:cs typeface="Times New Roman" pitchFamily="16" charset="0"/>
              </a:rPr>
              <a:t>Spam  filtering.</a:t>
            </a:r>
          </a:p>
          <a:p>
            <a:pPr marL="0" indent="0" algn="just">
              <a:lnSpc>
                <a:spcPct val="150000"/>
              </a:lnSpc>
              <a:buFont typeface="Wingdings" charset="2"/>
              <a:buChar char="ü"/>
            </a:pPr>
            <a:r>
              <a:rPr lang="en-GB" altLang="en-US" sz="3000" b="0">
                <a:solidFill>
                  <a:srgbClr val="FF0000"/>
                </a:solidFill>
                <a:latin typeface="Times New Roman" pitchFamily="16" charset="0"/>
                <a:cs typeface="Times New Roman" pitchFamily="16" charset="0"/>
              </a:rPr>
              <a:t>Prediction of judicial decisions.</a:t>
            </a:r>
          </a:p>
          <a:p>
            <a:pPr marL="0" indent="0" algn="just">
              <a:lnSpc>
                <a:spcPct val="150000"/>
              </a:lnSpc>
              <a:buFont typeface="Wingdings" charset="2"/>
              <a:buChar char="ü"/>
            </a:pPr>
            <a:r>
              <a:rPr lang="en-GB" altLang="en-US" sz="3000" b="0">
                <a:solidFill>
                  <a:srgbClr val="FF0000"/>
                </a:solidFill>
                <a:latin typeface="Times New Roman" pitchFamily="16" charset="0"/>
                <a:cs typeface="Times New Roman" pitchFamily="16" charset="0"/>
              </a:rPr>
              <a:t>Targeting  online advertisements </a:t>
            </a:r>
          </a:p>
          <a:p>
            <a:pPr marL="0" indent="0" algn="just">
              <a:lnSpc>
                <a:spcPct val="150000"/>
              </a:lnSpc>
            </a:pPr>
            <a:endParaRPr lang="en-GB" altLang="en-US" sz="3000" b="0">
              <a:solidFill>
                <a:schemeClr val="tx1"/>
              </a:solidFill>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62</a:t>
            </a:fld>
            <a:endParaRPr lang="en-US" altLang="en-US"/>
          </a:p>
        </p:txBody>
      </p:sp>
    </p:spTree>
    <p:extLst>
      <p:ext uri="{BB962C8B-B14F-4D97-AF65-F5344CB8AC3E}">
        <p14:creationId xmlns:p14="http://schemas.microsoft.com/office/powerpoint/2010/main" val="1189731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05" y="-103188"/>
            <a:ext cx="8104695" cy="838200"/>
          </a:xfrm>
        </p:spPr>
        <p:txBody>
          <a:bodyPr>
            <a:noAutofit/>
          </a:bodyPr>
          <a:lstStyle/>
          <a:p>
            <a:pPr algn="l">
              <a:buFont typeface="Times New Roman" panose="02020603050405020304" pitchFamily="18" charset="0"/>
              <a:buNone/>
              <a:defRPr/>
            </a:pPr>
            <a:r>
              <a:rPr lang="en-GB" dirty="0">
                <a:solidFill>
                  <a:schemeClr val="accent3"/>
                </a:solidFill>
                <a:latin typeface="Times New Roman" panose="02020603050405020304" pitchFamily="18" charset="0"/>
                <a:cs typeface="Times New Roman" panose="02020603050405020304" pitchFamily="18" charset="0"/>
              </a:rPr>
              <a:t>Class  Exercise : Getting Aid from Google Assistant</a:t>
            </a:r>
          </a:p>
        </p:txBody>
      </p:sp>
      <p:sp>
        <p:nvSpPr>
          <p:cNvPr id="20483" name="Content Placeholder 2"/>
          <p:cNvSpPr>
            <a:spLocks noGrp="1"/>
          </p:cNvSpPr>
          <p:nvPr>
            <p:ph idx="1"/>
          </p:nvPr>
        </p:nvSpPr>
        <p:spPr>
          <a:xfrm>
            <a:off x="26987" y="762000"/>
            <a:ext cx="8658225" cy="5780088"/>
          </a:xfrm>
        </p:spPr>
        <p:txBody>
          <a:bodyPr/>
          <a:lstStyle/>
          <a:p>
            <a:pPr marL="457200" indent="-457200" algn="just">
              <a:lnSpc>
                <a:spcPct val="120000"/>
              </a:lnSpc>
              <a:buFont typeface="Arial" charset="0"/>
              <a:buChar char="•"/>
            </a:pPr>
            <a:r>
              <a:rPr lang="en-GB" altLang="en-US" sz="3000" b="0" dirty="0">
                <a:latin typeface="Times New Roman" pitchFamily="16" charset="0"/>
                <a:cs typeface="Times New Roman" pitchFamily="16" charset="0"/>
              </a:rPr>
              <a:t>Open Google Assistant from your smart phone</a:t>
            </a:r>
          </a:p>
          <a:p>
            <a:pPr marL="457200" indent="-457200" algn="just">
              <a:lnSpc>
                <a:spcPct val="120000"/>
              </a:lnSpc>
              <a:buFont typeface="Arial" charset="0"/>
              <a:buChar char="•"/>
            </a:pPr>
            <a:r>
              <a:rPr lang="en-GB" altLang="en-US" sz="3000" b="0" dirty="0">
                <a:latin typeface="Times New Roman" pitchFamily="16" charset="0"/>
                <a:cs typeface="Times New Roman" pitchFamily="16" charset="0"/>
              </a:rPr>
              <a:t>Next speak the following terms  and investigate the result from the </a:t>
            </a:r>
            <a:r>
              <a:rPr lang="en-GB" altLang="en-US" sz="3000" b="0" dirty="0">
                <a:solidFill>
                  <a:srgbClr val="FF0000"/>
                </a:solidFill>
                <a:latin typeface="Times New Roman" pitchFamily="16" charset="0"/>
                <a:cs typeface="Times New Roman" pitchFamily="16" charset="0"/>
              </a:rPr>
              <a:t>Google Assistant</a:t>
            </a:r>
          </a:p>
          <a:p>
            <a:pPr marL="1665288" lvl="2" indent="-457200" algn="just">
              <a:buFont typeface="Courier New" pitchFamily="49" charset="0"/>
              <a:buChar char="o"/>
            </a:pPr>
            <a:r>
              <a:rPr lang="en-GB" altLang="en-US" sz="2600" dirty="0">
                <a:solidFill>
                  <a:srgbClr val="FF0000"/>
                </a:solidFill>
                <a:latin typeface="Times New Roman" pitchFamily="16" charset="0"/>
                <a:cs typeface="Times New Roman" pitchFamily="16" charset="0"/>
              </a:rPr>
              <a:t>Call 994</a:t>
            </a:r>
          </a:p>
          <a:p>
            <a:pPr marL="1665288" lvl="2" indent="-457200" algn="just">
              <a:buFont typeface="Courier New" pitchFamily="49" charset="0"/>
              <a:buChar char="o"/>
            </a:pPr>
            <a:r>
              <a:rPr lang="en-GB" altLang="en-US" sz="2600" dirty="0">
                <a:solidFill>
                  <a:srgbClr val="FF0000"/>
                </a:solidFill>
                <a:latin typeface="Times New Roman" pitchFamily="16" charset="0"/>
                <a:cs typeface="Times New Roman" pitchFamily="16" charset="0"/>
              </a:rPr>
              <a:t>Call 0839999565645</a:t>
            </a:r>
          </a:p>
          <a:p>
            <a:pPr marL="1665288" lvl="2" indent="-457200" algn="just">
              <a:buFont typeface="Courier New" pitchFamily="49" charset="0"/>
              <a:buChar char="o"/>
            </a:pPr>
            <a:r>
              <a:rPr lang="en-GB" altLang="en-US" sz="2600" dirty="0">
                <a:solidFill>
                  <a:srgbClr val="FF0000"/>
                </a:solidFill>
                <a:latin typeface="Times New Roman" pitchFamily="16" charset="0"/>
                <a:cs typeface="Times New Roman" pitchFamily="16" charset="0"/>
              </a:rPr>
              <a:t>Open camera </a:t>
            </a:r>
          </a:p>
          <a:p>
            <a:pPr marL="1665288" lvl="2" indent="-457200" algn="just">
              <a:buFont typeface="Courier New" pitchFamily="49" charset="0"/>
              <a:buChar char="o"/>
            </a:pPr>
            <a:r>
              <a:rPr lang="en-GB" altLang="en-US" sz="2600" dirty="0">
                <a:solidFill>
                  <a:srgbClr val="FF0000"/>
                </a:solidFill>
                <a:latin typeface="Times New Roman" pitchFamily="16" charset="0"/>
                <a:cs typeface="Times New Roman" pitchFamily="16" charset="0"/>
              </a:rPr>
              <a:t>Open telegram </a:t>
            </a:r>
          </a:p>
          <a:p>
            <a:pPr marL="1665288" lvl="2" indent="-457200" algn="just">
              <a:buFont typeface="Courier New" pitchFamily="49" charset="0"/>
              <a:buChar char="o"/>
            </a:pPr>
            <a:r>
              <a:rPr lang="en-GB" altLang="en-US" sz="2600" dirty="0">
                <a:solidFill>
                  <a:srgbClr val="FF0000"/>
                </a:solidFill>
                <a:latin typeface="Times New Roman" pitchFamily="16" charset="0"/>
                <a:cs typeface="Times New Roman" pitchFamily="16" charset="0"/>
              </a:rPr>
              <a:t>Open Facebook</a:t>
            </a:r>
          </a:p>
        </p:txBody>
      </p:sp>
      <p:sp>
        <p:nvSpPr>
          <p:cNvPr id="3" name="Slide Number Placeholder 2"/>
          <p:cNvSpPr>
            <a:spLocks noGrp="1"/>
          </p:cNvSpPr>
          <p:nvPr>
            <p:ph type="sldNum" idx="10"/>
          </p:nvPr>
        </p:nvSpPr>
        <p:spPr/>
        <p:txBody>
          <a:bodyPr/>
          <a:lstStyle/>
          <a:p>
            <a:pPr>
              <a:defRPr/>
            </a:pPr>
            <a:fld id="{A97D3ED9-D449-4DD6-8E1B-C8D877C7A686}" type="slidenum">
              <a:rPr lang="en-US" altLang="en-US" smtClean="0"/>
              <a:pPr>
                <a:defRPr/>
              </a:pPr>
              <a:t>63</a:t>
            </a:fld>
            <a:endParaRPr lang="en-US" altLang="en-US"/>
          </a:p>
        </p:txBody>
      </p:sp>
    </p:spTree>
    <p:extLst>
      <p:ext uri="{BB962C8B-B14F-4D97-AF65-F5344CB8AC3E}">
        <p14:creationId xmlns:p14="http://schemas.microsoft.com/office/powerpoint/2010/main" val="3595073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763000" cy="6858000"/>
          </a:xfrm>
        </p:spPr>
        <p:txBody>
          <a:bodyPr>
            <a:normAutofit/>
          </a:bodyPr>
          <a:lstStyle/>
          <a:p>
            <a:pPr marL="0" indent="0" algn="just">
              <a:lnSpc>
                <a:spcPct val="120000"/>
              </a:lnSpc>
              <a:buFont typeface="Times New Roman" panose="02020603050405020304" pitchFamily="18" charset="0"/>
              <a:buNone/>
              <a:defRPr/>
            </a:pPr>
            <a:r>
              <a:rPr lang="en-GB" dirty="0">
                <a:solidFill>
                  <a:schemeClr val="accent3"/>
                </a:solidFill>
                <a:latin typeface="Times New Roman" panose="02020603050405020304" pitchFamily="18" charset="0"/>
                <a:cs typeface="Times New Roman" panose="02020603050405020304" pitchFamily="18" charset="0"/>
              </a:rPr>
              <a:t>           </a:t>
            </a:r>
            <a:r>
              <a:rPr lang="en-GB" dirty="0">
                <a:solidFill>
                  <a:schemeClr val="accent3"/>
                </a:solidFill>
                <a:cs typeface="Times New Roman" panose="02020603050405020304" pitchFamily="18" charset="0"/>
              </a:rPr>
              <a:t>Needs of AI</a:t>
            </a:r>
          </a:p>
          <a:p>
            <a:pPr algn="just">
              <a:lnSpc>
                <a:spcPct val="120000"/>
              </a:lnSpc>
              <a:buFont typeface="Times New Roman" panose="02020603050405020304" pitchFamily="18" charset="0"/>
              <a:buNone/>
              <a:defRPr/>
            </a:pPr>
            <a:r>
              <a:rPr lang="en-GB" b="0" dirty="0">
                <a:latin typeface="Times New Roman" panose="02020603050405020304" pitchFamily="18" charset="0"/>
                <a:cs typeface="Times New Roman" panose="02020603050405020304" pitchFamily="18" charset="0"/>
              </a:rPr>
              <a:t>AI needed to:</a:t>
            </a:r>
          </a:p>
          <a:p>
            <a:pPr marL="636587" indent="-457200" algn="just">
              <a:lnSpc>
                <a:spcPct val="12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Create  expert systems.</a:t>
            </a:r>
          </a:p>
          <a:p>
            <a:pPr marL="636587" indent="-457200" algn="just">
              <a:lnSpc>
                <a:spcPct val="12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Helping machines to find solutions for complex problems.</a:t>
            </a:r>
          </a:p>
          <a:p>
            <a:pPr marL="0" indent="0" algn="ctr">
              <a:lnSpc>
                <a:spcPct val="120000"/>
              </a:lnSpc>
              <a:buFont typeface="Times New Roman" panose="02020603050405020304" pitchFamily="18" charset="0"/>
              <a:buNone/>
              <a:defRPr/>
            </a:pPr>
            <a:r>
              <a:rPr lang="en-GB" b="0" dirty="0">
                <a:solidFill>
                  <a:schemeClr val="tx1"/>
                </a:solidFill>
                <a:latin typeface="Times New Roman" panose="02020603050405020304" pitchFamily="18" charset="0"/>
                <a:cs typeface="Times New Roman" panose="02020603050405020304" pitchFamily="18" charset="0"/>
              </a:rPr>
              <a:t>Goal of AI</a:t>
            </a:r>
          </a:p>
          <a:p>
            <a:pPr algn="just">
              <a:lnSpc>
                <a:spcPct val="120000"/>
              </a:lnSpc>
              <a:buFont typeface="Times New Roman" panose="02020603050405020304" pitchFamily="18" charset="0"/>
              <a:buNone/>
              <a:defRPr/>
            </a:pPr>
            <a:r>
              <a:rPr lang="en-GB" b="0" dirty="0">
                <a:latin typeface="Times New Roman" panose="02020603050405020304" pitchFamily="18" charset="0"/>
                <a:cs typeface="Times New Roman" panose="02020603050405020304" pitchFamily="18" charset="0"/>
              </a:rPr>
              <a:t>The main goals of AI are:</a:t>
            </a:r>
          </a:p>
          <a:p>
            <a:pPr marL="636587" indent="-457200" algn="just">
              <a:lnSpc>
                <a:spcPct val="12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Replicate human intelligence </a:t>
            </a:r>
          </a:p>
          <a:p>
            <a:pPr marL="636587" indent="-457200" algn="just">
              <a:lnSpc>
                <a:spcPct val="12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Solve Knowledge-intensive tasks </a:t>
            </a:r>
          </a:p>
          <a:p>
            <a:pPr marL="636587" indent="-457200" algn="just">
              <a:lnSpc>
                <a:spcPct val="12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An intelligent connection of perception and action </a:t>
            </a:r>
          </a:p>
          <a:p>
            <a:pPr marL="179387" indent="0" algn="just">
              <a:lnSpc>
                <a:spcPct val="120000"/>
              </a:lnSpc>
              <a:buFont typeface="Times New Roman" panose="02020603050405020304" pitchFamily="18" charset="0"/>
              <a:buNone/>
              <a:defRPr/>
            </a:pPr>
            <a:endParaRPr lang="en-GB" b="0" dirty="0">
              <a:solidFill>
                <a:srgbClr val="FF0000"/>
              </a:solidFill>
              <a:latin typeface="Times New Roman" panose="02020603050405020304" pitchFamily="18" charset="0"/>
              <a:cs typeface="Times New Roman" panose="02020603050405020304" pitchFamily="18" charset="0"/>
            </a:endParaRPr>
          </a:p>
          <a:p>
            <a:pPr algn="just">
              <a:lnSpc>
                <a:spcPct val="120000"/>
              </a:lnSpc>
              <a:buFont typeface="Times New Roman" panose="02020603050405020304" pitchFamily="18" charset="0"/>
              <a:buNone/>
              <a:defRPr/>
            </a:pPr>
            <a:endParaRPr lang="en-GB" b="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64</a:t>
            </a:fld>
            <a:endParaRPr lang="en-US" altLang="en-US"/>
          </a:p>
        </p:txBody>
      </p:sp>
    </p:spTree>
    <p:extLst>
      <p:ext uri="{BB962C8B-B14F-4D97-AF65-F5344CB8AC3E}">
        <p14:creationId xmlns:p14="http://schemas.microsoft.com/office/powerpoint/2010/main" val="1716930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p:cNvSpPr>
          <p:nvPr>
            <p:ph type="title"/>
          </p:nvPr>
        </p:nvSpPr>
        <p:spPr>
          <a:xfrm>
            <a:off x="0" y="-76200"/>
            <a:ext cx="8686800" cy="715963"/>
          </a:xfrm>
        </p:spPr>
        <p:txBody>
          <a:bodyPr/>
          <a:lstStyle/>
          <a:p>
            <a:pPr algn="r"/>
            <a:r>
              <a:rPr lang="en-GB" altLang="en-US"/>
              <a:t>Cont.. </a:t>
            </a:r>
          </a:p>
        </p:txBody>
      </p:sp>
      <p:sp>
        <p:nvSpPr>
          <p:cNvPr id="3" name="Content Placeholder 2"/>
          <p:cNvSpPr>
            <a:spLocks noGrp="1"/>
          </p:cNvSpPr>
          <p:nvPr>
            <p:ph idx="1"/>
          </p:nvPr>
        </p:nvSpPr>
        <p:spPr>
          <a:xfrm>
            <a:off x="152400" y="838200"/>
            <a:ext cx="8229600" cy="6629400"/>
          </a:xfrm>
        </p:spPr>
        <p:txBody>
          <a:bodyPr>
            <a:normAutofit/>
          </a:bodyPr>
          <a:lstStyle/>
          <a:p>
            <a:pPr marL="636587" indent="-457200" algn="just">
              <a:lnSpc>
                <a:spcPct val="15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Building a machine which can perform tasks that requires human intelligence. </a:t>
            </a:r>
          </a:p>
          <a:p>
            <a:pPr marL="636587" indent="-457200" algn="just">
              <a:lnSpc>
                <a:spcPct val="150000"/>
              </a:lnSpc>
              <a:buFont typeface="Wingdings" pitchFamily="2" charset="2"/>
              <a:buChar char="q"/>
              <a:defRPr/>
            </a:pPr>
            <a:r>
              <a:rPr lang="en-GB" b="0" dirty="0">
                <a:solidFill>
                  <a:srgbClr val="00B0F0"/>
                </a:solidFill>
                <a:latin typeface="Times New Roman" panose="02020603050405020304" pitchFamily="18" charset="0"/>
                <a:cs typeface="Times New Roman" panose="02020603050405020304" pitchFamily="18" charset="0"/>
              </a:rPr>
              <a:t>Creating system which can exhibit intelligent behavior, learn new things by itself, demonstrate, explain, and can advise to its user. </a:t>
            </a:r>
          </a:p>
          <a:p>
            <a:pPr marL="0" indent="0">
              <a:lnSpc>
                <a:spcPct val="150000"/>
              </a:lnSpc>
              <a:buFont typeface="Times New Roman" panose="02020603050405020304" pitchFamily="18" charset="0"/>
              <a:buNone/>
              <a:defRPr/>
            </a:pPr>
            <a:endParaRPr lang="en-GB" sz="3000" b="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65</a:t>
            </a:fld>
            <a:endParaRPr lang="en-US" altLang="en-US"/>
          </a:p>
        </p:txBody>
      </p:sp>
    </p:spTree>
    <p:extLst>
      <p:ext uri="{BB962C8B-B14F-4D97-AF65-F5344CB8AC3E}">
        <p14:creationId xmlns:p14="http://schemas.microsoft.com/office/powerpoint/2010/main" val="2957911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lgn="ctr">
              <a:buFont typeface="Times New Roman" panose="02020603050405020304" pitchFamily="18" charset="0"/>
              <a:buNone/>
              <a:defRPr/>
            </a:pPr>
            <a:r>
              <a:rPr lang="en-GB" dirty="0">
                <a:solidFill>
                  <a:schemeClr val="bg1"/>
                </a:solidFill>
                <a:latin typeface="Times New Roman" pitchFamily="18" charset="0"/>
                <a:cs typeface="Times New Roman" pitchFamily="18" charset="0"/>
              </a:rPr>
              <a:t>            </a:t>
            </a:r>
            <a:r>
              <a:rPr lang="en-GB" dirty="0">
                <a:solidFill>
                  <a:schemeClr val="bg1"/>
                </a:solidFill>
                <a:cs typeface="Times New Roman" pitchFamily="18" charset="0"/>
              </a:rPr>
              <a:t>What Comprises to AI?</a:t>
            </a:r>
          </a:p>
          <a:p>
            <a:pPr marL="0" indent="0" algn="just">
              <a:buFont typeface="Times New Roman" panose="02020603050405020304" pitchFamily="18" charset="0"/>
              <a:buNone/>
              <a:defRPr/>
            </a:pPr>
            <a:endParaRPr lang="en-GB" dirty="0">
              <a:latin typeface="Times New Roman" pitchFamily="18" charset="0"/>
              <a:cs typeface="Times New Roman" pitchFamily="18" charset="0"/>
            </a:endParaRPr>
          </a:p>
          <a:p>
            <a:pPr>
              <a:buFont typeface="Times New Roman" panose="02020603050405020304" pitchFamily="18" charset="0"/>
              <a:buNone/>
              <a:defRPr/>
            </a:pPr>
            <a:r>
              <a:rPr lang="en-GB" b="0" dirty="0">
                <a:latin typeface="Times New Roman" pitchFamily="18" charset="0"/>
                <a:cs typeface="Times New Roman" pitchFamily="18" charset="0"/>
              </a:rPr>
              <a:t>AI requires the following disciplines :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Mathematics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Biology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Psychology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Sociology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Computer Science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Neurons Study </a:t>
            </a:r>
          </a:p>
          <a:p>
            <a:pPr marL="750888" indent="-457200">
              <a:buFont typeface="Times New Roman" panose="02020603050405020304" pitchFamily="18" charset="0"/>
              <a:buBlip>
                <a:blip r:embed="rId2"/>
              </a:buBlip>
              <a:defRPr/>
            </a:pPr>
            <a:r>
              <a:rPr lang="en-GB" b="0" dirty="0">
                <a:latin typeface="Times New Roman" pitchFamily="18" charset="0"/>
                <a:cs typeface="Times New Roman" pitchFamily="18" charset="0"/>
              </a:rPr>
              <a:t>Statistics </a:t>
            </a:r>
          </a:p>
          <a:p>
            <a:pPr marL="0" indent="0" algn="just">
              <a:buFont typeface="Times New Roman" panose="02020603050405020304" pitchFamily="18" charset="0"/>
              <a:buNone/>
              <a:defRPr/>
            </a:pPr>
            <a:endParaRPr lang="en-GB" dirty="0">
              <a:latin typeface="Times New Roman" pitchFamily="18" charset="0"/>
              <a:cs typeface="Times New Roman" pitchFamily="18" charset="0"/>
            </a:endParaRPr>
          </a:p>
          <a:p>
            <a:pPr algn="just">
              <a:buFont typeface="Times New Roman" panose="02020603050405020304" pitchFamily="18" charset="0"/>
              <a:buNone/>
              <a:defRPr/>
            </a:pPr>
            <a:endParaRPr lang="en-GB" dirty="0">
              <a:latin typeface="Times New Roman" pitchFamily="18" charset="0"/>
              <a:cs typeface="Times New Roman" pitchFamily="18"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66</a:t>
            </a:fld>
            <a:endParaRPr lang="en-US" altLang="en-US"/>
          </a:p>
        </p:txBody>
      </p:sp>
      <p:pic>
        <p:nvPicPr>
          <p:cNvPr id="23555" name="Picture 2"/>
          <p:cNvPicPr>
            <a:picLocks noChangeAspect="1" noChangeArrowheads="1"/>
          </p:cNvPicPr>
          <p:nvPr/>
        </p:nvPicPr>
        <p:blipFill>
          <a:blip r:embed="rId3">
            <a:extLst>
              <a:ext uri="{28A0092B-C50C-407E-A947-70E740481C1C}">
                <a14:useLocalDpi xmlns:a14="http://schemas.microsoft.com/office/drawing/2010/main" val="0"/>
              </a:ext>
            </a:extLst>
          </a:blip>
          <a:srcRect l="26653" t="15952" r="25000" b="18571"/>
          <a:stretch>
            <a:fillRect/>
          </a:stretch>
        </p:blipFill>
        <p:spPr bwMode="auto">
          <a:xfrm>
            <a:off x="3886200" y="1905000"/>
            <a:ext cx="5257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2024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686800" cy="457200"/>
          </a:xfrm>
        </p:spPr>
        <p:txBody>
          <a:bodyPr>
            <a:normAutofit fontScale="90000"/>
          </a:bodyPr>
          <a:lstStyle/>
          <a:p>
            <a:pPr>
              <a:buFont typeface="Times New Roman" panose="02020603050405020304" pitchFamily="18" charset="0"/>
              <a:buNone/>
              <a:defRPr/>
            </a:pPr>
            <a:r>
              <a:rPr lang="en-GB" sz="3200" dirty="0">
                <a:solidFill>
                  <a:schemeClr val="bg1"/>
                </a:solidFill>
                <a:latin typeface="+mn-lt"/>
                <a:cs typeface="Times New Roman" pitchFamily="18" charset="0"/>
              </a:rPr>
              <a:t>Advantage Vs. Disadvantage of AI</a:t>
            </a:r>
          </a:p>
        </p:txBody>
      </p:sp>
      <p:sp>
        <p:nvSpPr>
          <p:cNvPr id="24579" name="Content Placeholder 2"/>
          <p:cNvSpPr>
            <a:spLocks noGrp="1"/>
          </p:cNvSpPr>
          <p:nvPr>
            <p:ph idx="1"/>
          </p:nvPr>
        </p:nvSpPr>
        <p:spPr>
          <a:xfrm>
            <a:off x="304800" y="838200"/>
            <a:ext cx="8153400" cy="5410200"/>
          </a:xfrm>
        </p:spPr>
        <p:txBody>
          <a:bodyPr/>
          <a:lstStyle/>
          <a:p>
            <a:pPr marL="0" indent="0">
              <a:lnSpc>
                <a:spcPct val="150000"/>
              </a:lnSpc>
            </a:pPr>
            <a:r>
              <a:rPr lang="en-GB" altLang="en-US" sz="3000" b="0" dirty="0">
                <a:latin typeface="Times New Roman" pitchFamily="16" charset="0"/>
                <a:cs typeface="Times New Roman" pitchFamily="16" charset="0"/>
              </a:rPr>
              <a:t>Advantage of AI are:</a:t>
            </a:r>
          </a:p>
          <a:p>
            <a:pPr marL="0" indent="0">
              <a:lnSpc>
                <a:spcPct val="150000"/>
              </a:lnSpc>
              <a:buFont typeface="Wingdings" charset="2"/>
              <a:buChar char="q"/>
            </a:pPr>
            <a:r>
              <a:rPr lang="en-GB" altLang="en-US" sz="3000" b="0" dirty="0">
                <a:solidFill>
                  <a:srgbClr val="FF0000"/>
                </a:solidFill>
                <a:latin typeface="Times New Roman" pitchFamily="16" charset="0"/>
                <a:cs typeface="Times New Roman" pitchFamily="16" charset="0"/>
              </a:rPr>
              <a:t>High accuracy with fewer errors.</a:t>
            </a:r>
          </a:p>
          <a:p>
            <a:pPr marL="0" indent="0">
              <a:lnSpc>
                <a:spcPct val="150000"/>
              </a:lnSpc>
              <a:buFont typeface="Wingdings" charset="2"/>
              <a:buChar char="q"/>
            </a:pPr>
            <a:r>
              <a:rPr lang="en-GB" altLang="en-US" sz="3000" b="0" dirty="0">
                <a:solidFill>
                  <a:srgbClr val="FF0000"/>
                </a:solidFill>
                <a:latin typeface="Times New Roman" pitchFamily="16" charset="0"/>
                <a:cs typeface="Times New Roman" pitchFamily="16" charset="0"/>
              </a:rPr>
              <a:t>High speed. </a:t>
            </a:r>
          </a:p>
          <a:p>
            <a:pPr marL="0" indent="0">
              <a:lnSpc>
                <a:spcPct val="150000"/>
              </a:lnSpc>
              <a:buFont typeface="Wingdings" charset="2"/>
              <a:buChar char="q"/>
            </a:pPr>
            <a:r>
              <a:rPr lang="en-GB" altLang="en-US" sz="3000" b="0" dirty="0">
                <a:solidFill>
                  <a:srgbClr val="FF0000"/>
                </a:solidFill>
                <a:latin typeface="Times New Roman" pitchFamily="16" charset="0"/>
                <a:cs typeface="Times New Roman" pitchFamily="16" charset="0"/>
              </a:rPr>
              <a:t>High reliability. </a:t>
            </a:r>
          </a:p>
          <a:p>
            <a:pPr marL="0" indent="0">
              <a:lnSpc>
                <a:spcPct val="150000"/>
              </a:lnSpc>
              <a:buFont typeface="Wingdings" charset="2"/>
              <a:buChar char="q"/>
            </a:pPr>
            <a:r>
              <a:rPr lang="en-GB" altLang="en-US" sz="3000" b="0" dirty="0">
                <a:solidFill>
                  <a:srgbClr val="FF0000"/>
                </a:solidFill>
                <a:latin typeface="Times New Roman" pitchFamily="16" charset="0"/>
                <a:cs typeface="Times New Roman" pitchFamily="16" charset="0"/>
              </a:rPr>
              <a:t>Useful for risky areas.</a:t>
            </a:r>
          </a:p>
          <a:p>
            <a:pPr marL="0" indent="0">
              <a:lnSpc>
                <a:spcPct val="150000"/>
              </a:lnSpc>
              <a:buFont typeface="Wingdings" charset="2"/>
              <a:buChar char="q"/>
            </a:pPr>
            <a:r>
              <a:rPr lang="en-GB" altLang="en-US" sz="3000" b="0" dirty="0">
                <a:solidFill>
                  <a:srgbClr val="FF0000"/>
                </a:solidFill>
                <a:latin typeface="Times New Roman" pitchFamily="16" charset="0"/>
                <a:cs typeface="Times New Roman" pitchFamily="16" charset="0"/>
              </a:rPr>
              <a:t>Digital Assistant.</a:t>
            </a:r>
          </a:p>
          <a:p>
            <a:pPr marL="0" indent="0">
              <a:lnSpc>
                <a:spcPct val="150000"/>
              </a:lnSpc>
              <a:buFont typeface="Wingdings" charset="2"/>
              <a:buChar char="q"/>
            </a:pPr>
            <a:r>
              <a:rPr lang="en-GB" altLang="en-US" sz="3000" b="0" dirty="0">
                <a:solidFill>
                  <a:srgbClr val="FF0000"/>
                </a:solidFill>
                <a:latin typeface="Times New Roman" pitchFamily="16" charset="0"/>
                <a:cs typeface="Times New Roman" pitchFamily="16" charset="0"/>
              </a:rPr>
              <a:t>Useful as a public utility.</a:t>
            </a:r>
          </a:p>
          <a:p>
            <a:pPr marL="0" indent="0">
              <a:lnSpc>
                <a:spcPct val="150000"/>
              </a:lnSpc>
            </a:pPr>
            <a:endParaRPr lang="en-GB" altLang="en-US" sz="3000" dirty="0">
              <a:latin typeface="Times New Roman" pitchFamily="16" charset="0"/>
              <a:cs typeface="Times New Roman" pitchFamily="16" charset="0"/>
            </a:endParaRPr>
          </a:p>
          <a:p>
            <a:pPr marL="0" indent="0">
              <a:lnSpc>
                <a:spcPct val="150000"/>
              </a:lnSpc>
            </a:pPr>
            <a:endParaRPr lang="en-GB" altLang="en-US" sz="3000" dirty="0">
              <a:latin typeface="Times New Roman" pitchFamily="16" charset="0"/>
              <a:cs typeface="Times New Roman" pitchFamily="16" charset="0"/>
            </a:endParaRPr>
          </a:p>
        </p:txBody>
      </p:sp>
      <p:sp>
        <p:nvSpPr>
          <p:cNvPr id="3" name="Slide Number Placeholder 2"/>
          <p:cNvSpPr>
            <a:spLocks noGrp="1"/>
          </p:cNvSpPr>
          <p:nvPr>
            <p:ph type="sldNum" idx="10"/>
          </p:nvPr>
        </p:nvSpPr>
        <p:spPr/>
        <p:txBody>
          <a:bodyPr/>
          <a:lstStyle/>
          <a:p>
            <a:pPr>
              <a:defRPr/>
            </a:pPr>
            <a:fld id="{A97D3ED9-D449-4DD6-8E1B-C8D877C7A686}" type="slidenum">
              <a:rPr lang="en-US" altLang="en-US" smtClean="0"/>
              <a:pPr>
                <a:defRPr/>
              </a:pPr>
              <a:t>67</a:t>
            </a:fld>
            <a:endParaRPr lang="en-US" altLang="en-US"/>
          </a:p>
        </p:txBody>
      </p:sp>
    </p:spTree>
    <p:extLst>
      <p:ext uri="{BB962C8B-B14F-4D97-AF65-F5344CB8AC3E}">
        <p14:creationId xmlns:p14="http://schemas.microsoft.com/office/powerpoint/2010/main" val="96794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7467600" cy="4873625"/>
          </a:xfrm>
        </p:spPr>
        <p:txBody>
          <a:bodyPr>
            <a:normAutofit/>
          </a:bodyPr>
          <a:lstStyle/>
          <a:p>
            <a:pPr marL="571500">
              <a:lnSpc>
                <a:spcPct val="150000"/>
              </a:lnSpc>
              <a:buFont typeface="Wingdings" pitchFamily="2" charset="2"/>
              <a:buChar char="q"/>
              <a:defRPr/>
            </a:pPr>
            <a:r>
              <a:rPr lang="en-GB" b="0" dirty="0">
                <a:solidFill>
                  <a:srgbClr val="FF0000"/>
                </a:solidFill>
                <a:latin typeface="Times New Roman" panose="02020603050405020304" pitchFamily="18" charset="0"/>
                <a:cs typeface="Times New Roman" panose="02020603050405020304" pitchFamily="18" charset="0"/>
              </a:rPr>
              <a:t>High cost. </a:t>
            </a:r>
          </a:p>
          <a:p>
            <a:pPr marL="571500">
              <a:lnSpc>
                <a:spcPct val="150000"/>
              </a:lnSpc>
              <a:buFont typeface="Wingdings" pitchFamily="2" charset="2"/>
              <a:buChar char="q"/>
              <a:defRPr/>
            </a:pPr>
            <a:r>
              <a:rPr lang="en-GB" b="0" dirty="0">
                <a:solidFill>
                  <a:srgbClr val="FF0000"/>
                </a:solidFill>
                <a:latin typeface="Times New Roman" panose="02020603050405020304" pitchFamily="18" charset="0"/>
                <a:cs typeface="Times New Roman" panose="02020603050405020304" pitchFamily="18" charset="0"/>
              </a:rPr>
              <a:t>Can’t think out of the box.</a:t>
            </a:r>
          </a:p>
          <a:p>
            <a:pPr marL="571500">
              <a:lnSpc>
                <a:spcPct val="150000"/>
              </a:lnSpc>
              <a:buFont typeface="Wingdings" pitchFamily="2" charset="2"/>
              <a:buChar char="q"/>
              <a:defRPr/>
            </a:pPr>
            <a:r>
              <a:rPr lang="en-GB" b="0" dirty="0">
                <a:solidFill>
                  <a:srgbClr val="FF0000"/>
                </a:solidFill>
                <a:latin typeface="Times New Roman" panose="02020603050405020304" pitchFamily="18" charset="0"/>
                <a:cs typeface="Times New Roman" panose="02020603050405020304" pitchFamily="18" charset="0"/>
              </a:rPr>
              <a:t>No feeling and emotions.</a:t>
            </a:r>
          </a:p>
          <a:p>
            <a:pPr marL="571500">
              <a:lnSpc>
                <a:spcPct val="150000"/>
              </a:lnSpc>
              <a:buFont typeface="Wingdings" pitchFamily="2" charset="2"/>
              <a:buChar char="q"/>
              <a:defRPr/>
            </a:pPr>
            <a:r>
              <a:rPr lang="en-GB" b="0" dirty="0">
                <a:solidFill>
                  <a:srgbClr val="FF0000"/>
                </a:solidFill>
                <a:latin typeface="Times New Roman" panose="02020603050405020304" pitchFamily="18" charset="0"/>
                <a:cs typeface="Times New Roman" panose="02020603050405020304" pitchFamily="18" charset="0"/>
              </a:rPr>
              <a:t>Increase dependence on machines.</a:t>
            </a:r>
          </a:p>
          <a:p>
            <a:pPr marL="571500">
              <a:lnSpc>
                <a:spcPct val="150000"/>
              </a:lnSpc>
              <a:buFont typeface="Wingdings" pitchFamily="2" charset="2"/>
              <a:buChar char="q"/>
              <a:defRPr/>
            </a:pPr>
            <a:r>
              <a:rPr lang="en-GB" b="0" dirty="0">
                <a:solidFill>
                  <a:srgbClr val="FF0000"/>
                </a:solidFill>
                <a:latin typeface="Times New Roman" panose="02020603050405020304" pitchFamily="18" charset="0"/>
                <a:cs typeface="Times New Roman" panose="02020603050405020304" pitchFamily="18" charset="0"/>
              </a:rPr>
              <a:t>No original creativity. </a:t>
            </a:r>
          </a:p>
          <a:p>
            <a:pPr>
              <a:lnSpc>
                <a:spcPct val="150000"/>
              </a:lnSpc>
              <a:buFont typeface="Times New Roman" panose="02020603050405020304" pitchFamily="18" charset="0"/>
              <a:buNone/>
              <a:defRPr/>
            </a:pPr>
            <a:endParaRPr lang="en-GB"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68</a:t>
            </a:fld>
            <a:endParaRPr lang="en-US" altLang="en-US"/>
          </a:p>
        </p:txBody>
      </p:sp>
      <p:sp>
        <p:nvSpPr>
          <p:cNvPr id="25603" name="Rectangle 1"/>
          <p:cNvSpPr>
            <a:spLocks noChangeArrowheads="1"/>
          </p:cNvSpPr>
          <p:nvPr/>
        </p:nvSpPr>
        <p:spPr bwMode="auto">
          <a:xfrm>
            <a:off x="1219200" y="15875"/>
            <a:ext cx="4538422" cy="6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en-GB" altLang="en-US" sz="2800" b="1" dirty="0">
                <a:latin typeface="+mn-lt"/>
                <a:cs typeface="Times New Roman" pitchFamily="16" charset="0"/>
              </a:rPr>
              <a:t>Disadvantages of AI: </a:t>
            </a:r>
          </a:p>
        </p:txBody>
      </p:sp>
    </p:spTree>
    <p:extLst>
      <p:ext uri="{BB962C8B-B14F-4D97-AF65-F5344CB8AC3E}">
        <p14:creationId xmlns:p14="http://schemas.microsoft.com/office/powerpoint/2010/main" val="83195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838200"/>
            <a:ext cx="8001000" cy="5486400"/>
          </a:xfrm>
        </p:spPr>
      </p:pic>
      <p:sp>
        <p:nvSpPr>
          <p:cNvPr id="3" name="Slide Number Placeholder 2"/>
          <p:cNvSpPr>
            <a:spLocks noGrp="1"/>
          </p:cNvSpPr>
          <p:nvPr>
            <p:ph type="sldNum" idx="10"/>
          </p:nvPr>
        </p:nvSpPr>
        <p:spPr/>
        <p:txBody>
          <a:bodyPr/>
          <a:lstStyle/>
          <a:p>
            <a:pPr>
              <a:defRPr/>
            </a:pPr>
            <a:fld id="{A97D3ED9-D449-4DD6-8E1B-C8D877C7A686}" type="slidenum">
              <a:rPr lang="en-US" altLang="en-US" smtClean="0"/>
              <a:pPr>
                <a:defRPr/>
              </a:pPr>
              <a:t>69</a:t>
            </a:fld>
            <a:endParaRPr lang="en-US" altLang="en-US"/>
          </a:p>
        </p:txBody>
      </p:sp>
    </p:spTree>
    <p:extLst>
      <p:ext uri="{BB962C8B-B14F-4D97-AF65-F5344CB8AC3E}">
        <p14:creationId xmlns:p14="http://schemas.microsoft.com/office/powerpoint/2010/main" val="93744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839200" cy="639762"/>
          </a:xfrm>
        </p:spPr>
        <p:txBody>
          <a:bodyPr>
            <a:noAutofit/>
          </a:bodyPr>
          <a:lstStyle/>
          <a:p>
            <a:r>
              <a:rPr lang="en-US" sz="2600" b="1" dirty="0">
                <a:effectLst>
                  <a:outerShdw blurRad="38100" dist="38100" dir="2700000" algn="tl">
                    <a:srgbClr val="000000">
                      <a:alpha val="43137"/>
                    </a:srgbClr>
                  </a:outerShdw>
                </a:effectLst>
              </a:rPr>
              <a:t>Introduction to the Industrial Revolution (IR)</a:t>
            </a:r>
          </a:p>
        </p:txBody>
      </p:sp>
      <p:sp>
        <p:nvSpPr>
          <p:cNvPr id="3" name="Content Placeholder 2"/>
          <p:cNvSpPr>
            <a:spLocks noGrp="1"/>
          </p:cNvSpPr>
          <p:nvPr>
            <p:ph idx="1"/>
          </p:nvPr>
        </p:nvSpPr>
        <p:spPr>
          <a:xfrm>
            <a:off x="228600" y="914400"/>
            <a:ext cx="8534400" cy="5410200"/>
          </a:xfrm>
        </p:spPr>
        <p:txBody>
          <a:bodyPr>
            <a:normAutofit fontScale="92500" lnSpcReduction="1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a:t>
            </a:r>
            <a:r>
              <a:rPr lang="en-US" b="0" dirty="0">
                <a:solidFill>
                  <a:srgbClr val="FF0000"/>
                </a:solidFill>
                <a:latin typeface="Times New Roman" panose="02020603050405020304" pitchFamily="18" charset="0"/>
                <a:cs typeface="Times New Roman" panose="02020603050405020304" pitchFamily="18" charset="0"/>
              </a:rPr>
              <a:t>Industrial Revolution </a:t>
            </a:r>
            <a:r>
              <a:rPr lang="en-US" b="0" dirty="0">
                <a:latin typeface="Times New Roman" panose="02020603050405020304" pitchFamily="18" charset="0"/>
                <a:cs typeface="Times New Roman" panose="02020603050405020304" pitchFamily="18" charset="0"/>
              </a:rPr>
              <a:t>was a period of major industrialization and innovation that took place during the late 1700s and early 1800s.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An Industrial Revolution at its core occurs when a society </a:t>
            </a:r>
            <a:r>
              <a:rPr lang="en-US" b="0" dirty="0">
                <a:solidFill>
                  <a:srgbClr val="FF0000"/>
                </a:solidFill>
                <a:latin typeface="Times New Roman" panose="02020603050405020304" pitchFamily="18" charset="0"/>
                <a:cs typeface="Times New Roman" panose="02020603050405020304" pitchFamily="18" charset="0"/>
              </a:rPr>
              <a:t>shifts from using tools to make products to use new sources of energy, such as coal, to power machines in factories</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revolution started in </a:t>
            </a:r>
            <a:r>
              <a:rPr lang="en-US" b="0" dirty="0">
                <a:solidFill>
                  <a:srgbClr val="FF0000"/>
                </a:solidFill>
                <a:latin typeface="Times New Roman" panose="02020603050405020304" pitchFamily="18" charset="0"/>
                <a:cs typeface="Times New Roman" panose="02020603050405020304" pitchFamily="18" charset="0"/>
              </a:rPr>
              <a:t>England</a:t>
            </a:r>
            <a:r>
              <a:rPr lang="en-US" b="0" dirty="0">
                <a:latin typeface="Times New Roman" panose="02020603050405020304" pitchFamily="18" charset="0"/>
                <a:cs typeface="Times New Roman" panose="02020603050405020304" pitchFamily="18" charset="0"/>
              </a:rPr>
              <a:t>, with a series of innovations to make </a:t>
            </a:r>
            <a:r>
              <a:rPr lang="en-US" b="0" dirty="0">
                <a:solidFill>
                  <a:srgbClr val="FF0000"/>
                </a:solidFill>
                <a:latin typeface="Times New Roman" panose="02020603050405020304" pitchFamily="18" charset="0"/>
                <a:cs typeface="Times New Roman" panose="02020603050405020304" pitchFamily="18" charset="0"/>
              </a:rPr>
              <a:t>labor</a:t>
            </a:r>
            <a:r>
              <a:rPr lang="en-US" b="0" dirty="0">
                <a:latin typeface="Times New Roman" panose="02020603050405020304" pitchFamily="18" charset="0"/>
                <a:cs typeface="Times New Roman" panose="02020603050405020304" pitchFamily="18" charset="0"/>
              </a:rPr>
              <a:t> more </a:t>
            </a:r>
            <a:r>
              <a:rPr lang="en-US" b="0" dirty="0">
                <a:solidFill>
                  <a:srgbClr val="FF0000"/>
                </a:solidFill>
                <a:latin typeface="Times New Roman" panose="02020603050405020304" pitchFamily="18" charset="0"/>
                <a:cs typeface="Times New Roman" panose="02020603050405020304" pitchFamily="18" charset="0"/>
              </a:rPr>
              <a:t>efficient</a:t>
            </a:r>
            <a:r>
              <a:rPr lang="en-US" b="0" dirty="0">
                <a:latin typeface="Times New Roman" panose="02020603050405020304" pitchFamily="18" charset="0"/>
                <a:cs typeface="Times New Roman" panose="02020603050405020304" pitchFamily="18" charset="0"/>
              </a:rPr>
              <a:t> and </a:t>
            </a:r>
            <a:r>
              <a:rPr lang="en-US" b="0" dirty="0">
                <a:solidFill>
                  <a:srgbClr val="FF0000"/>
                </a:solidFill>
                <a:latin typeface="Times New Roman" panose="02020603050405020304" pitchFamily="18" charset="0"/>
                <a:cs typeface="Times New Roman" panose="02020603050405020304" pitchFamily="18" charset="0"/>
              </a:rPr>
              <a:t>productive</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Industrial Revolution was a time when the </a:t>
            </a:r>
            <a:r>
              <a:rPr lang="en-US" b="0" dirty="0">
                <a:solidFill>
                  <a:srgbClr val="FF0000"/>
                </a:solidFill>
                <a:latin typeface="Times New Roman" panose="02020603050405020304" pitchFamily="18" charset="0"/>
                <a:cs typeface="Times New Roman" panose="02020603050405020304" pitchFamily="18" charset="0"/>
              </a:rPr>
              <a:t>manufacturing of goods </a:t>
            </a:r>
            <a:r>
              <a:rPr lang="en-US" b="0" dirty="0">
                <a:latin typeface="Times New Roman" panose="02020603050405020304" pitchFamily="18" charset="0"/>
                <a:cs typeface="Times New Roman" panose="02020603050405020304" pitchFamily="18" charset="0"/>
              </a:rPr>
              <a:t>moved from </a:t>
            </a:r>
            <a:r>
              <a:rPr lang="en-US" b="0" dirty="0">
                <a:solidFill>
                  <a:srgbClr val="FF0000"/>
                </a:solidFill>
                <a:latin typeface="Times New Roman" panose="02020603050405020304" pitchFamily="18" charset="0"/>
                <a:cs typeface="Times New Roman" panose="02020603050405020304" pitchFamily="18" charset="0"/>
              </a:rPr>
              <a:t>small shops and homes</a:t>
            </a:r>
            <a:r>
              <a:rPr lang="en-US" b="0" dirty="0">
                <a:latin typeface="Times New Roman" panose="02020603050405020304" pitchFamily="18" charset="0"/>
                <a:cs typeface="Times New Roman" panose="02020603050405020304" pitchFamily="18" charset="0"/>
              </a:rPr>
              <a:t> to </a:t>
            </a:r>
            <a:r>
              <a:rPr lang="en-US" b="0" dirty="0">
                <a:solidFill>
                  <a:srgbClr val="FF0000"/>
                </a:solidFill>
                <a:latin typeface="Times New Roman" panose="02020603050405020304" pitchFamily="18" charset="0"/>
                <a:cs typeface="Times New Roman" panose="02020603050405020304" pitchFamily="18" charset="0"/>
              </a:rPr>
              <a:t>large factories</a:t>
            </a:r>
            <a:r>
              <a:rPr lang="en-US" b="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This shift brought about changes in culture as people moved from rural areas to big cities in order to work. </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7</a:t>
            </a:fld>
            <a:endParaRPr lang="en-US" altLang="en-US"/>
          </a:p>
        </p:txBody>
      </p:sp>
    </p:spTree>
    <p:extLst>
      <p:ext uri="{BB962C8B-B14F-4D97-AF65-F5344CB8AC3E}">
        <p14:creationId xmlns:p14="http://schemas.microsoft.com/office/powerpoint/2010/main" val="2059219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76200"/>
            <a:ext cx="7467600" cy="563563"/>
          </a:xfrm>
        </p:spPr>
        <p:txBody>
          <a:bodyPr/>
          <a:lstStyle/>
          <a:p>
            <a:pPr>
              <a:lnSpc>
                <a:spcPct val="150000"/>
              </a:lnSpc>
            </a:pPr>
            <a:r>
              <a:rPr lang="en-GB" altLang="en-US" i="1" dirty="0">
                <a:solidFill>
                  <a:schemeClr val="bg1"/>
                </a:solidFill>
                <a:latin typeface="+mn-lt"/>
                <a:cs typeface="Times New Roman" pitchFamily="16" charset="0"/>
              </a:rPr>
              <a:t>Assignment </a:t>
            </a:r>
          </a:p>
        </p:txBody>
      </p:sp>
      <p:sp>
        <p:nvSpPr>
          <p:cNvPr id="27651" name="Content Placeholder 2"/>
          <p:cNvSpPr>
            <a:spLocks noGrp="1"/>
          </p:cNvSpPr>
          <p:nvPr>
            <p:ph idx="1"/>
          </p:nvPr>
        </p:nvSpPr>
        <p:spPr>
          <a:xfrm>
            <a:off x="152400" y="990600"/>
            <a:ext cx="8686800" cy="5483225"/>
          </a:xfrm>
        </p:spPr>
        <p:txBody>
          <a:bodyPr/>
          <a:lstStyle/>
          <a:p>
            <a:pPr marL="457200" indent="-457200">
              <a:lnSpc>
                <a:spcPct val="150000"/>
              </a:lnSpc>
              <a:buFont typeface="Arial" charset="0"/>
              <a:buChar char="•"/>
            </a:pPr>
            <a:r>
              <a:rPr lang="en-GB" altLang="en-US" b="0" i="1">
                <a:latin typeface="Times New Roman" pitchFamily="16" charset="0"/>
                <a:cs typeface="Times New Roman" pitchFamily="16" charset="0"/>
              </a:rPr>
              <a:t>Read about History of AI from page 41-44 of your module and other AI related materials.</a:t>
            </a:r>
          </a:p>
          <a:p>
            <a:pPr marL="457200" indent="-457200" algn="just">
              <a:lnSpc>
                <a:spcPct val="150000"/>
              </a:lnSpc>
              <a:buFont typeface="Arial" charset="0"/>
              <a:buChar char="•"/>
            </a:pPr>
            <a:r>
              <a:rPr lang="en-GB" altLang="en-US" b="0" i="1">
                <a:latin typeface="Times New Roman" pitchFamily="16" charset="0"/>
                <a:cs typeface="Times New Roman" pitchFamily="16" charset="0"/>
              </a:rPr>
              <a:t>Summarize it and prepare a PowerPoint not less than </a:t>
            </a:r>
            <a:r>
              <a:rPr lang="en-GB" altLang="en-US" b="0" i="1">
                <a:solidFill>
                  <a:srgbClr val="FF0000"/>
                </a:solidFill>
                <a:latin typeface="Times New Roman" pitchFamily="16" charset="0"/>
                <a:cs typeface="Times New Roman" pitchFamily="16" charset="0"/>
              </a:rPr>
              <a:t>10</a:t>
            </a:r>
            <a:r>
              <a:rPr lang="en-GB" altLang="en-US" b="0" i="1">
                <a:latin typeface="Times New Roman" pitchFamily="16" charset="0"/>
                <a:cs typeface="Times New Roman" pitchFamily="16" charset="0"/>
              </a:rPr>
              <a:t> and not more than </a:t>
            </a:r>
            <a:r>
              <a:rPr lang="en-GB" altLang="en-US" b="0" i="1">
                <a:solidFill>
                  <a:srgbClr val="FF0000"/>
                </a:solidFill>
                <a:latin typeface="Times New Roman" pitchFamily="16" charset="0"/>
                <a:cs typeface="Times New Roman" pitchFamily="16" charset="0"/>
              </a:rPr>
              <a:t>12 </a:t>
            </a:r>
            <a:r>
              <a:rPr lang="en-GB" altLang="en-US" b="0" i="1">
                <a:latin typeface="Times New Roman" pitchFamily="16" charset="0"/>
                <a:cs typeface="Times New Roman" pitchFamily="16" charset="0"/>
              </a:rPr>
              <a:t>slides. </a:t>
            </a:r>
          </a:p>
          <a:p>
            <a:pPr marL="457200" indent="-457200" algn="just">
              <a:lnSpc>
                <a:spcPct val="150000"/>
              </a:lnSpc>
              <a:buFont typeface="Arial" charset="0"/>
              <a:buChar char="•"/>
            </a:pPr>
            <a:r>
              <a:rPr lang="en-GB" altLang="en-US" b="0" i="1">
                <a:latin typeface="Times New Roman" pitchFamily="16" charset="0"/>
                <a:cs typeface="Times New Roman" pitchFamily="16" charset="0"/>
              </a:rPr>
              <a:t>Present it to your classmates. </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70</a:t>
            </a:fld>
            <a:endParaRPr lang="en-US" altLang="en-US"/>
          </a:p>
        </p:txBody>
      </p:sp>
    </p:spTree>
    <p:extLst>
      <p:ext uri="{BB962C8B-B14F-4D97-AF65-F5344CB8AC3E}">
        <p14:creationId xmlns:p14="http://schemas.microsoft.com/office/powerpoint/2010/main" val="2099260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762000" y="76200"/>
            <a:ext cx="3352800" cy="533400"/>
          </a:xfrm>
        </p:spPr>
        <p:txBody>
          <a:bodyPr/>
          <a:lstStyle/>
          <a:p>
            <a:r>
              <a:rPr lang="en-GB" altLang="en-US" dirty="0">
                <a:latin typeface="+mn-lt"/>
                <a:cs typeface="Times New Roman" pitchFamily="16" charset="0"/>
              </a:rPr>
              <a:t>Levels of AI</a:t>
            </a:r>
          </a:p>
        </p:txBody>
      </p:sp>
      <p:sp>
        <p:nvSpPr>
          <p:cNvPr id="28675" name="Content Placeholder 2"/>
          <p:cNvSpPr>
            <a:spLocks noGrp="1"/>
          </p:cNvSpPr>
          <p:nvPr>
            <p:ph idx="1"/>
          </p:nvPr>
        </p:nvSpPr>
        <p:spPr>
          <a:xfrm>
            <a:off x="152400" y="609600"/>
            <a:ext cx="8534400" cy="6400800"/>
          </a:xfrm>
        </p:spPr>
        <p:txBody>
          <a:bodyPr/>
          <a:lstStyle/>
          <a:p>
            <a:pPr marL="0" indent="0">
              <a:lnSpc>
                <a:spcPct val="120000"/>
              </a:lnSpc>
            </a:pPr>
            <a:r>
              <a:rPr lang="en-GB" altLang="en-US">
                <a:latin typeface="Times New Roman" pitchFamily="16" charset="0"/>
                <a:cs typeface="Times New Roman" pitchFamily="16" charset="0"/>
              </a:rPr>
              <a:t>Seven levels of AI:</a:t>
            </a:r>
          </a:p>
          <a:p>
            <a:pPr marL="457200" lvl="1" indent="0">
              <a:lnSpc>
                <a:spcPct val="120000"/>
              </a:lnSpc>
            </a:pPr>
            <a:r>
              <a:rPr lang="en-GB" altLang="en-US" b="1">
                <a:solidFill>
                  <a:srgbClr val="FF0000"/>
                </a:solidFill>
                <a:latin typeface="Times New Roman" pitchFamily="16" charset="0"/>
                <a:cs typeface="Times New Roman" pitchFamily="16" charset="0"/>
              </a:rPr>
              <a:t>Stage 1 </a:t>
            </a:r>
            <a:r>
              <a:rPr lang="en-GB" altLang="en-US">
                <a:latin typeface="Times New Roman" pitchFamily="16" charset="0"/>
                <a:cs typeface="Times New Roman" pitchFamily="16" charset="0"/>
              </a:rPr>
              <a:t>– Rule-Based Systems. </a:t>
            </a:r>
          </a:p>
          <a:p>
            <a:pPr marL="457200" lvl="1" indent="0">
              <a:lnSpc>
                <a:spcPct val="120000"/>
              </a:lnSpc>
            </a:pPr>
            <a:r>
              <a:rPr lang="en-GB" altLang="en-US" b="1">
                <a:solidFill>
                  <a:srgbClr val="FF0000"/>
                </a:solidFill>
                <a:latin typeface="Times New Roman" pitchFamily="16" charset="0"/>
                <a:cs typeface="Times New Roman" pitchFamily="16" charset="0"/>
              </a:rPr>
              <a:t>Stage 2</a:t>
            </a:r>
            <a:r>
              <a:rPr lang="en-GB" altLang="en-US">
                <a:latin typeface="Times New Roman" pitchFamily="16" charset="0"/>
                <a:cs typeface="Times New Roman" pitchFamily="16" charset="0"/>
              </a:rPr>
              <a:t>– Context Awareness and Retention. </a:t>
            </a:r>
          </a:p>
          <a:p>
            <a:pPr marL="457200" lvl="1" indent="0">
              <a:lnSpc>
                <a:spcPct val="120000"/>
              </a:lnSpc>
            </a:pPr>
            <a:r>
              <a:rPr lang="en-GB" altLang="en-US" b="1">
                <a:solidFill>
                  <a:srgbClr val="FF0000"/>
                </a:solidFill>
                <a:latin typeface="Times New Roman" pitchFamily="16" charset="0"/>
                <a:cs typeface="Times New Roman" pitchFamily="16" charset="0"/>
              </a:rPr>
              <a:t>Stage 3 </a:t>
            </a:r>
            <a:r>
              <a:rPr lang="en-GB" altLang="en-US">
                <a:latin typeface="Times New Roman" pitchFamily="16" charset="0"/>
                <a:cs typeface="Times New Roman" pitchFamily="16" charset="0"/>
              </a:rPr>
              <a:t>– Domain-Specific Expertise.</a:t>
            </a:r>
          </a:p>
          <a:p>
            <a:pPr marL="457200" lvl="1" indent="0">
              <a:lnSpc>
                <a:spcPct val="120000"/>
              </a:lnSpc>
            </a:pPr>
            <a:r>
              <a:rPr lang="en-GB" altLang="en-US" b="1">
                <a:solidFill>
                  <a:srgbClr val="FF0000"/>
                </a:solidFill>
                <a:latin typeface="Times New Roman" pitchFamily="16" charset="0"/>
                <a:cs typeface="Times New Roman" pitchFamily="16" charset="0"/>
              </a:rPr>
              <a:t>Stage 4 </a:t>
            </a:r>
            <a:r>
              <a:rPr lang="en-GB" altLang="en-US">
                <a:latin typeface="Times New Roman" pitchFamily="16" charset="0"/>
                <a:cs typeface="Times New Roman" pitchFamily="16" charset="0"/>
              </a:rPr>
              <a:t>– Reasoning Machines. </a:t>
            </a:r>
          </a:p>
          <a:p>
            <a:pPr marL="457200" lvl="1" indent="0">
              <a:lnSpc>
                <a:spcPct val="120000"/>
              </a:lnSpc>
            </a:pPr>
            <a:r>
              <a:rPr lang="en-GB" altLang="en-US" b="1">
                <a:solidFill>
                  <a:srgbClr val="FF0000"/>
                </a:solidFill>
                <a:latin typeface="Times New Roman" pitchFamily="16" charset="0"/>
                <a:cs typeface="Times New Roman" pitchFamily="16" charset="0"/>
              </a:rPr>
              <a:t>Stage 5 </a:t>
            </a:r>
            <a:r>
              <a:rPr lang="en-GB" altLang="en-US">
                <a:latin typeface="Times New Roman" pitchFamily="16" charset="0"/>
                <a:cs typeface="Times New Roman" pitchFamily="16" charset="0"/>
              </a:rPr>
              <a:t>– Self Aware Systems / Artificial General Intelligence (AGI).</a:t>
            </a:r>
          </a:p>
          <a:p>
            <a:pPr marL="457200" lvl="1" indent="0">
              <a:lnSpc>
                <a:spcPct val="120000"/>
              </a:lnSpc>
            </a:pPr>
            <a:r>
              <a:rPr lang="en-GB" altLang="en-US" b="1">
                <a:solidFill>
                  <a:srgbClr val="FF0000"/>
                </a:solidFill>
                <a:latin typeface="Times New Roman" pitchFamily="16" charset="0"/>
                <a:cs typeface="Times New Roman" pitchFamily="16" charset="0"/>
              </a:rPr>
              <a:t>Stage 6 </a:t>
            </a:r>
            <a:r>
              <a:rPr lang="en-GB" altLang="en-US">
                <a:latin typeface="Times New Roman" pitchFamily="16" charset="0"/>
                <a:cs typeface="Times New Roman" pitchFamily="16" charset="0"/>
              </a:rPr>
              <a:t>– Artificial Super Intelligence (ASI).</a:t>
            </a:r>
          </a:p>
          <a:p>
            <a:pPr marL="457200" lvl="1" indent="0">
              <a:lnSpc>
                <a:spcPct val="120000"/>
              </a:lnSpc>
            </a:pPr>
            <a:r>
              <a:rPr lang="en-GB" altLang="en-US" b="1">
                <a:solidFill>
                  <a:srgbClr val="FF0000"/>
                </a:solidFill>
                <a:latin typeface="Times New Roman" pitchFamily="16" charset="0"/>
                <a:cs typeface="Times New Roman" pitchFamily="16" charset="0"/>
              </a:rPr>
              <a:t>Stage 7 </a:t>
            </a:r>
            <a:r>
              <a:rPr lang="en-GB" altLang="en-US">
                <a:latin typeface="Times New Roman" pitchFamily="16" charset="0"/>
                <a:cs typeface="Times New Roman" pitchFamily="16" charset="0"/>
              </a:rPr>
              <a:t>– Singularity and Transcendence. </a:t>
            </a:r>
          </a:p>
          <a:p>
            <a:pPr marL="0" indent="0">
              <a:lnSpc>
                <a:spcPct val="120000"/>
              </a:lnSpc>
            </a:pPr>
            <a:endParaRPr lang="en-GB" altLang="en-US">
              <a:latin typeface="Times New Roman" pitchFamily="16" charset="0"/>
              <a:cs typeface="Times New Roman" pitchFamily="16" charset="0"/>
            </a:endParaRPr>
          </a:p>
          <a:p>
            <a:pPr marL="0" indent="0">
              <a:lnSpc>
                <a:spcPct val="120000"/>
              </a:lnSpc>
            </a:pPr>
            <a:endParaRPr lang="en-GB" altLang="en-US">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71</a:t>
            </a:fld>
            <a:endParaRPr lang="en-US" altLang="en-US"/>
          </a:p>
        </p:txBody>
      </p:sp>
    </p:spTree>
    <p:extLst>
      <p:ext uri="{BB962C8B-B14F-4D97-AF65-F5344CB8AC3E}">
        <p14:creationId xmlns:p14="http://schemas.microsoft.com/office/powerpoint/2010/main" val="1300820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09600" y="152400"/>
            <a:ext cx="7467600" cy="563563"/>
          </a:xfrm>
        </p:spPr>
        <p:txBody>
          <a:bodyPr/>
          <a:lstStyle/>
          <a:p>
            <a:r>
              <a:rPr lang="en-GB" altLang="en-US" dirty="0">
                <a:solidFill>
                  <a:schemeClr val="bg1"/>
                </a:solidFill>
                <a:latin typeface="+mn-lt"/>
                <a:cs typeface="Times New Roman" pitchFamily="16" charset="0"/>
              </a:rPr>
              <a:t>Stage 1 – Rule-Based Systems</a:t>
            </a:r>
          </a:p>
        </p:txBody>
      </p:sp>
      <p:sp>
        <p:nvSpPr>
          <p:cNvPr id="29699" name="Content Placeholder 2"/>
          <p:cNvSpPr>
            <a:spLocks noGrp="1"/>
          </p:cNvSpPr>
          <p:nvPr>
            <p:ph idx="1"/>
          </p:nvPr>
        </p:nvSpPr>
        <p:spPr>
          <a:xfrm>
            <a:off x="152400" y="1219200"/>
            <a:ext cx="8610600" cy="3733800"/>
          </a:xfrm>
        </p:spPr>
        <p:txBody>
          <a:bodyPr/>
          <a:lstStyle/>
          <a:p>
            <a:pPr marL="457200" indent="-457200" algn="just">
              <a:lnSpc>
                <a:spcPct val="150000"/>
              </a:lnSpc>
              <a:buFont typeface="Arial" charset="0"/>
              <a:buChar char="•"/>
            </a:pPr>
            <a:r>
              <a:rPr lang="en-GB" altLang="en-US" b="0">
                <a:latin typeface="Times New Roman" pitchFamily="16" charset="0"/>
                <a:cs typeface="Times New Roman" pitchFamily="16" charset="0"/>
              </a:rPr>
              <a:t>The most common uses of AI today fit in this bracket.</a:t>
            </a:r>
          </a:p>
          <a:p>
            <a:pPr marL="457200" indent="-457200" algn="just">
              <a:lnSpc>
                <a:spcPct val="150000"/>
              </a:lnSpc>
              <a:buFont typeface="Arial" charset="0"/>
              <a:buChar char="•"/>
            </a:pPr>
            <a:r>
              <a:rPr lang="en-GB" altLang="en-US" b="0">
                <a:latin typeface="Times New Roman" pitchFamily="16" charset="0"/>
                <a:cs typeface="Times New Roman" pitchFamily="16" charset="0"/>
              </a:rPr>
              <a:t>Covering  everything from business software (Robotic Process Automation) and </a:t>
            </a:r>
          </a:p>
          <a:p>
            <a:pPr marL="457200" indent="-457200" algn="just">
              <a:lnSpc>
                <a:spcPct val="150000"/>
              </a:lnSpc>
              <a:buFont typeface="Arial" charset="0"/>
              <a:buChar char="•"/>
            </a:pPr>
            <a:r>
              <a:rPr lang="en-GB" altLang="en-US" b="0">
                <a:latin typeface="Times New Roman" pitchFamily="16" charset="0"/>
                <a:cs typeface="Times New Roman" pitchFamily="16" charset="0"/>
              </a:rPr>
              <a:t>Domestic appliances to aircraft autopilots.</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72</a:t>
            </a:fld>
            <a:endParaRPr lang="en-US" altLang="en-US"/>
          </a:p>
        </p:txBody>
      </p:sp>
    </p:spTree>
    <p:extLst>
      <p:ext uri="{BB962C8B-B14F-4D97-AF65-F5344CB8AC3E}">
        <p14:creationId xmlns:p14="http://schemas.microsoft.com/office/powerpoint/2010/main" val="2612817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533400" y="122237"/>
            <a:ext cx="8610600" cy="563563"/>
          </a:xfrm>
        </p:spPr>
        <p:txBody>
          <a:bodyPr/>
          <a:lstStyle/>
          <a:p>
            <a:r>
              <a:rPr lang="en-GB" altLang="en-US" sz="2400" dirty="0">
                <a:solidFill>
                  <a:schemeClr val="bg1"/>
                </a:solidFill>
                <a:latin typeface="+mn-lt"/>
                <a:cs typeface="Times New Roman" pitchFamily="16" charset="0"/>
              </a:rPr>
              <a:t>Stage 2– Context Awareness and Retention</a:t>
            </a:r>
          </a:p>
        </p:txBody>
      </p:sp>
      <p:sp>
        <p:nvSpPr>
          <p:cNvPr id="3" name="Content Placeholder 2"/>
          <p:cNvSpPr>
            <a:spLocks noGrp="1"/>
          </p:cNvSpPr>
          <p:nvPr>
            <p:ph idx="1"/>
          </p:nvPr>
        </p:nvSpPr>
        <p:spPr>
          <a:xfrm>
            <a:off x="0" y="609600"/>
            <a:ext cx="8686800" cy="6248400"/>
          </a:xfrm>
        </p:spPr>
        <p:txBody>
          <a:bodyPr>
            <a:noAutofit/>
          </a:bodyPr>
          <a:lstStyle/>
          <a:p>
            <a:pPr marL="457200" indent="-457200" algn="just">
              <a:lnSpc>
                <a:spcPct val="150000"/>
              </a:lnSpc>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Algorithms that develop information about the specific domain they are being applied in. </a:t>
            </a:r>
          </a:p>
          <a:p>
            <a:pPr marL="457200" indent="-457200" algn="just">
              <a:lnSpc>
                <a:spcPct val="150000"/>
              </a:lnSpc>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They are trained on the knowledge and experience of the best humans.</a:t>
            </a:r>
          </a:p>
          <a:p>
            <a:pPr marL="457200" indent="-457200" algn="just">
              <a:lnSpc>
                <a:spcPct val="150000"/>
              </a:lnSpc>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Their  knowledge base can be updated as new situations and queries arise. </a:t>
            </a:r>
          </a:p>
          <a:p>
            <a:pPr marL="0" indent="0" algn="just">
              <a:lnSpc>
                <a:spcPct val="150000"/>
              </a:lnSpc>
              <a:buFont typeface="Times New Roman" panose="02020603050405020304" pitchFamily="18" charset="0"/>
              <a:buNone/>
              <a:defRPr/>
            </a:pPr>
            <a:r>
              <a:rPr lang="en-GB" b="0" dirty="0">
                <a:solidFill>
                  <a:srgbClr val="FF0000"/>
                </a:solidFill>
                <a:latin typeface="Times New Roman" panose="02020603050405020304" pitchFamily="18" charset="0"/>
                <a:cs typeface="Times New Roman" panose="02020603050405020304" pitchFamily="18" charset="0"/>
              </a:rPr>
              <a:t>Example</a:t>
            </a:r>
            <a:r>
              <a:rPr lang="en-GB" b="0" dirty="0">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Chatbots and “Roboadvisors”. </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73</a:t>
            </a:fld>
            <a:endParaRPr lang="en-US" altLang="en-US"/>
          </a:p>
        </p:txBody>
      </p:sp>
    </p:spTree>
    <p:extLst>
      <p:ext uri="{BB962C8B-B14F-4D97-AF65-F5344CB8AC3E}">
        <p14:creationId xmlns:p14="http://schemas.microsoft.com/office/powerpoint/2010/main" val="3462975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066800" y="76200"/>
            <a:ext cx="7467600" cy="563563"/>
          </a:xfrm>
        </p:spPr>
        <p:txBody>
          <a:bodyPr/>
          <a:lstStyle/>
          <a:p>
            <a:r>
              <a:rPr lang="en-GB" altLang="en-US" dirty="0">
                <a:solidFill>
                  <a:schemeClr val="bg1"/>
                </a:solidFill>
                <a:latin typeface="+mn-lt"/>
                <a:cs typeface="Times New Roman" pitchFamily="16" charset="0"/>
              </a:rPr>
              <a:t>Stage 3 – Domain-Specific Expertise</a:t>
            </a:r>
          </a:p>
        </p:txBody>
      </p:sp>
      <p:sp>
        <p:nvSpPr>
          <p:cNvPr id="31747" name="Content Placeholder 2"/>
          <p:cNvSpPr>
            <a:spLocks noGrp="1"/>
          </p:cNvSpPr>
          <p:nvPr>
            <p:ph idx="1"/>
          </p:nvPr>
        </p:nvSpPr>
        <p:spPr>
          <a:xfrm>
            <a:off x="152400" y="685800"/>
            <a:ext cx="8610600" cy="6172200"/>
          </a:xfrm>
        </p:spPr>
        <p:txBody>
          <a:bodyPr/>
          <a:lstStyle/>
          <a:p>
            <a:pPr marL="0" indent="0"/>
            <a:endParaRPr lang="en-GB" altLang="en-US" b="0">
              <a:latin typeface="Times New Roman" pitchFamily="16" charset="0"/>
              <a:cs typeface="Times New Roman" pitchFamily="16" charset="0"/>
            </a:endParaRPr>
          </a:p>
          <a:p>
            <a:pPr marL="0" indent="0" algn="just">
              <a:buFont typeface="Arial" charset="0"/>
              <a:buChar char="•"/>
            </a:pPr>
            <a:r>
              <a:rPr lang="en-GB" altLang="en-US" b="0">
                <a:latin typeface="Times New Roman" pitchFamily="16" charset="0"/>
                <a:cs typeface="Times New Roman" pitchFamily="16" charset="0"/>
              </a:rPr>
              <a:t>Going beyond the capability of humans</a:t>
            </a:r>
          </a:p>
          <a:p>
            <a:pPr marL="0" indent="0" algn="just">
              <a:buFont typeface="Arial" charset="0"/>
              <a:buChar char="•"/>
            </a:pPr>
            <a:r>
              <a:rPr lang="en-GB" altLang="en-US" b="0">
                <a:latin typeface="Times New Roman" pitchFamily="16" charset="0"/>
                <a:cs typeface="Times New Roman" pitchFamily="16" charset="0"/>
              </a:rPr>
              <a:t>These systems build up expertise in a specific context taking in massive volumes of information which they can use for decision making. </a:t>
            </a:r>
          </a:p>
          <a:p>
            <a:pPr marL="0" indent="0"/>
            <a:r>
              <a:rPr lang="en-GB" altLang="en-US" b="0">
                <a:solidFill>
                  <a:srgbClr val="FF0000"/>
                </a:solidFill>
                <a:latin typeface="Times New Roman" pitchFamily="16" charset="0"/>
                <a:cs typeface="Times New Roman" pitchFamily="16" charset="0"/>
              </a:rPr>
              <a:t>Example: </a:t>
            </a:r>
          </a:p>
          <a:p>
            <a:pPr marL="0" indent="0"/>
            <a:r>
              <a:rPr lang="en-GB" altLang="en-US" b="0">
                <a:latin typeface="Times New Roman" pitchFamily="16" charset="0"/>
                <a:cs typeface="Times New Roman" pitchFamily="16" charset="0"/>
              </a:rPr>
              <a:t>Cancer diagnosis, Google Deepmind’s AlphaGo</a:t>
            </a:r>
          </a:p>
          <a:p>
            <a:pPr marL="0" indent="0"/>
            <a:endParaRPr lang="en-GB" altLang="en-US" b="0">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74</a:t>
            </a:fld>
            <a:endParaRPr lang="en-US" altLang="en-US"/>
          </a:p>
        </p:txBody>
      </p:sp>
    </p:spTree>
    <p:extLst>
      <p:ext uri="{BB962C8B-B14F-4D97-AF65-F5344CB8AC3E}">
        <p14:creationId xmlns:p14="http://schemas.microsoft.com/office/powerpoint/2010/main" val="340965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533400" y="46037"/>
            <a:ext cx="7467600" cy="639763"/>
          </a:xfrm>
        </p:spPr>
        <p:txBody>
          <a:bodyPr/>
          <a:lstStyle/>
          <a:p>
            <a:r>
              <a:rPr lang="en-GB" altLang="en-US" dirty="0">
                <a:solidFill>
                  <a:schemeClr val="bg1"/>
                </a:solidFill>
                <a:latin typeface="+mn-lt"/>
                <a:cs typeface="Times New Roman" pitchFamily="16" charset="0"/>
              </a:rPr>
              <a:t>Stage 4 – Reasoning Machines</a:t>
            </a:r>
          </a:p>
        </p:txBody>
      </p:sp>
      <p:sp>
        <p:nvSpPr>
          <p:cNvPr id="32771" name="Content Placeholder 2"/>
          <p:cNvSpPr>
            <a:spLocks noGrp="1"/>
          </p:cNvSpPr>
          <p:nvPr>
            <p:ph idx="1"/>
          </p:nvPr>
        </p:nvSpPr>
        <p:spPr/>
        <p:txBody>
          <a:bodyPr/>
          <a:lstStyle/>
          <a:p>
            <a:pPr marL="0" indent="0" algn="just"/>
            <a:endParaRPr lang="en-GB" altLang="en-US" b="0">
              <a:latin typeface="Times New Roman" pitchFamily="16" charset="0"/>
              <a:cs typeface="Times New Roman" pitchFamily="16" charset="0"/>
            </a:endParaRPr>
          </a:p>
          <a:p>
            <a:pPr marL="0" indent="0" algn="just">
              <a:buFont typeface="Arial" charset="0"/>
              <a:buChar char="•"/>
            </a:pPr>
            <a:r>
              <a:rPr lang="en-GB" altLang="en-US" b="0">
                <a:latin typeface="Times New Roman" pitchFamily="16" charset="0"/>
                <a:cs typeface="Times New Roman" pitchFamily="16" charset="0"/>
              </a:rPr>
              <a:t>These algorithms have some ability to attribute mental states to themselves and others </a:t>
            </a:r>
          </a:p>
          <a:p>
            <a:pPr marL="0" indent="0" algn="just">
              <a:buFont typeface="Arial" charset="0"/>
              <a:buChar char="•"/>
            </a:pPr>
            <a:r>
              <a:rPr lang="en-GB" altLang="en-US" b="0">
                <a:latin typeface="Times New Roman" pitchFamily="16" charset="0"/>
                <a:cs typeface="Times New Roman" pitchFamily="16" charset="0"/>
              </a:rPr>
              <a:t>They have a sense of </a:t>
            </a:r>
            <a:r>
              <a:rPr lang="en-GB" altLang="en-US" b="0">
                <a:solidFill>
                  <a:srgbClr val="FF0000"/>
                </a:solidFill>
                <a:latin typeface="Times New Roman" pitchFamily="16" charset="0"/>
                <a:cs typeface="Times New Roman" pitchFamily="16" charset="0"/>
              </a:rPr>
              <a:t>beliefs</a:t>
            </a:r>
            <a:r>
              <a:rPr lang="en-GB" altLang="en-US" b="0">
                <a:latin typeface="Times New Roman" pitchFamily="16" charset="0"/>
                <a:cs typeface="Times New Roman" pitchFamily="16" charset="0"/>
              </a:rPr>
              <a:t>, </a:t>
            </a:r>
            <a:r>
              <a:rPr lang="en-GB" altLang="en-US" b="0">
                <a:solidFill>
                  <a:srgbClr val="FF0000"/>
                </a:solidFill>
                <a:latin typeface="Times New Roman" pitchFamily="16" charset="0"/>
                <a:cs typeface="Times New Roman" pitchFamily="16" charset="0"/>
              </a:rPr>
              <a:t>intentions, knowledge, and how their own logic works</a:t>
            </a:r>
            <a:r>
              <a:rPr lang="en-GB" altLang="en-US" b="0">
                <a:latin typeface="Times New Roman" pitchFamily="16" charset="0"/>
                <a:cs typeface="Times New Roman" pitchFamily="16" charset="0"/>
              </a:rPr>
              <a:t>. </a:t>
            </a:r>
          </a:p>
          <a:p>
            <a:pPr marL="0" indent="0" algn="just">
              <a:buFont typeface="Arial" charset="0"/>
              <a:buChar char="•"/>
            </a:pPr>
            <a:r>
              <a:rPr lang="en-GB" altLang="en-US" b="0">
                <a:latin typeface="Times New Roman" pitchFamily="16" charset="0"/>
                <a:cs typeface="Times New Roman" pitchFamily="16" charset="0"/>
              </a:rPr>
              <a:t>They could reason or negotiate with humans and other machines. </a:t>
            </a:r>
          </a:p>
          <a:p>
            <a:pPr marL="0" indent="0" algn="just">
              <a:buFont typeface="Arial" charset="0"/>
              <a:buChar char="•"/>
            </a:pPr>
            <a:r>
              <a:rPr lang="en-GB" altLang="en-US" b="0">
                <a:latin typeface="Times New Roman" pitchFamily="16" charset="0"/>
                <a:cs typeface="Times New Roman" pitchFamily="16" charset="0"/>
              </a:rPr>
              <a:t>At the moment these algorithms are still in development, however, commercial applications are expected within the next few years. </a:t>
            </a:r>
          </a:p>
          <a:p>
            <a:pPr marL="0" indent="0" algn="just"/>
            <a:endParaRPr lang="en-GB" altLang="en-US" b="0">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75</a:t>
            </a:fld>
            <a:endParaRPr lang="en-US" altLang="en-US"/>
          </a:p>
        </p:txBody>
      </p:sp>
    </p:spTree>
    <p:extLst>
      <p:ext uri="{BB962C8B-B14F-4D97-AF65-F5344CB8AC3E}">
        <p14:creationId xmlns:p14="http://schemas.microsoft.com/office/powerpoint/2010/main" val="240417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52400" y="49213"/>
            <a:ext cx="8534400" cy="722312"/>
          </a:xfrm>
        </p:spPr>
        <p:txBody>
          <a:bodyPr/>
          <a:lstStyle/>
          <a:p>
            <a:r>
              <a:rPr lang="en-GB" altLang="en-US" dirty="0">
                <a:solidFill>
                  <a:schemeClr val="bg1"/>
                </a:solidFill>
                <a:latin typeface="+mn-lt"/>
                <a:cs typeface="Times New Roman" pitchFamily="16" charset="0"/>
              </a:rPr>
              <a:t>Stage 5 – Self Aware Systems</a:t>
            </a:r>
          </a:p>
        </p:txBody>
      </p:sp>
      <p:sp>
        <p:nvSpPr>
          <p:cNvPr id="3" name="Content Placeholder 2"/>
          <p:cNvSpPr>
            <a:spLocks noGrp="1"/>
          </p:cNvSpPr>
          <p:nvPr>
            <p:ph idx="1"/>
          </p:nvPr>
        </p:nvSpPr>
        <p:spPr/>
        <p:txBody>
          <a:bodyPr/>
          <a:lstStyle/>
          <a:p>
            <a:pPr marL="457200" indent="-457200" algn="just">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These systems have human-like intelligence </a:t>
            </a:r>
          </a:p>
          <a:p>
            <a:pPr marL="457200" indent="-457200" algn="just">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The most commonly portrayed AI in media </a:t>
            </a:r>
          </a:p>
          <a:p>
            <a:pPr marL="457200" indent="-457200" algn="just">
              <a:buFont typeface="Arial" panose="020B0604020202020204" pitchFamily="34" charset="0"/>
              <a:buChar char="•"/>
              <a:defRPr/>
            </a:pPr>
            <a:r>
              <a:rPr lang="en-GB" b="0" dirty="0">
                <a:latin typeface="Times New Roman" panose="02020603050405020304" pitchFamily="18" charset="0"/>
                <a:cs typeface="Times New Roman" panose="02020603050405020304" pitchFamily="18" charset="0"/>
              </a:rPr>
              <a:t>It is the goal of many working in AI and some believe it could be realized already from 2024. </a:t>
            </a:r>
          </a:p>
          <a:p>
            <a:pPr algn="just">
              <a:buFont typeface="Times New Roman" panose="02020603050405020304" pitchFamily="18" charset="0"/>
              <a:buNone/>
              <a:defRPr/>
            </a:pPr>
            <a:endParaRPr lang="en-GB" b="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76</a:t>
            </a:fld>
            <a:endParaRPr lang="en-US" altLang="en-US"/>
          </a:p>
        </p:txBody>
      </p:sp>
    </p:spTree>
    <p:extLst>
      <p:ext uri="{BB962C8B-B14F-4D97-AF65-F5344CB8AC3E}">
        <p14:creationId xmlns:p14="http://schemas.microsoft.com/office/powerpoint/2010/main" val="2189384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09600" y="76200"/>
            <a:ext cx="8382000" cy="639763"/>
          </a:xfrm>
        </p:spPr>
        <p:txBody>
          <a:bodyPr/>
          <a:lstStyle/>
          <a:p>
            <a:r>
              <a:rPr lang="en-GB" altLang="en-US" sz="2400" dirty="0">
                <a:solidFill>
                  <a:schemeClr val="bg1"/>
                </a:solidFill>
                <a:latin typeface="+mn-lt"/>
                <a:cs typeface="Times New Roman" pitchFamily="16" charset="0"/>
              </a:rPr>
              <a:t>Stage 6: Artificial Super Intelligence (ASI)</a:t>
            </a:r>
          </a:p>
        </p:txBody>
      </p:sp>
      <p:sp>
        <p:nvSpPr>
          <p:cNvPr id="34819" name="Content Placeholder 2"/>
          <p:cNvSpPr>
            <a:spLocks noGrp="1"/>
          </p:cNvSpPr>
          <p:nvPr>
            <p:ph idx="1"/>
          </p:nvPr>
        </p:nvSpPr>
        <p:spPr/>
        <p:txBody>
          <a:bodyPr/>
          <a:lstStyle/>
          <a:p>
            <a:pPr marL="0" indent="0"/>
            <a:endParaRPr lang="en-GB" altLang="en-US" b="0">
              <a:latin typeface="Times New Roman" pitchFamily="16" charset="0"/>
              <a:cs typeface="Times New Roman" pitchFamily="16" charset="0"/>
            </a:endParaRPr>
          </a:p>
          <a:p>
            <a:pPr marL="0" indent="0">
              <a:buFont typeface="Arial" charset="0"/>
              <a:buChar char="•"/>
            </a:pPr>
            <a:r>
              <a:rPr lang="en-GB" altLang="en-US" b="0">
                <a:latin typeface="Times New Roman" pitchFamily="16" charset="0"/>
                <a:cs typeface="Times New Roman" pitchFamily="16" charset="0"/>
              </a:rPr>
              <a:t>AI algorithms can outsmart even the most intelligent humans in every domain.</a:t>
            </a:r>
          </a:p>
          <a:p>
            <a:pPr marL="0" indent="0">
              <a:buFont typeface="Arial" charset="0"/>
              <a:buChar char="•"/>
            </a:pPr>
            <a:r>
              <a:rPr lang="en-GB" altLang="en-US" b="0">
                <a:latin typeface="Times New Roman" pitchFamily="16" charset="0"/>
                <a:cs typeface="Times New Roman" pitchFamily="16" charset="0"/>
              </a:rPr>
              <a:t>Logically it is difficult for humans to articulate what the capabilities might be,</a:t>
            </a:r>
          </a:p>
          <a:p>
            <a:pPr marL="0" indent="0">
              <a:buFont typeface="Arial" charset="0"/>
              <a:buChar char="•"/>
            </a:pPr>
            <a:r>
              <a:rPr lang="en-GB" altLang="en-US" b="0">
                <a:latin typeface="Times New Roman" pitchFamily="16" charset="0"/>
                <a:cs typeface="Times New Roman" pitchFamily="16" charset="0"/>
              </a:rPr>
              <a:t>yet we would hope examples would include solving problems we have failed to so far, such as world hunger and dangerous environmental change. </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77</a:t>
            </a:fld>
            <a:endParaRPr lang="en-US" altLang="en-US"/>
          </a:p>
        </p:txBody>
      </p:sp>
    </p:spTree>
    <p:extLst>
      <p:ext uri="{BB962C8B-B14F-4D97-AF65-F5344CB8AC3E}">
        <p14:creationId xmlns:p14="http://schemas.microsoft.com/office/powerpoint/2010/main" val="1420143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533400" y="198437"/>
            <a:ext cx="8763000" cy="411163"/>
          </a:xfrm>
        </p:spPr>
        <p:txBody>
          <a:bodyPr/>
          <a:lstStyle/>
          <a:p>
            <a:r>
              <a:rPr lang="en-GB" altLang="en-US" sz="2600" dirty="0">
                <a:solidFill>
                  <a:schemeClr val="bg1"/>
                </a:solidFill>
                <a:latin typeface="+mn-lt"/>
                <a:cs typeface="Times New Roman" pitchFamily="16" charset="0"/>
              </a:rPr>
              <a:t>Stage 7 – Singularity and Transcendence</a:t>
            </a:r>
          </a:p>
        </p:txBody>
      </p:sp>
      <p:sp>
        <p:nvSpPr>
          <p:cNvPr id="35843" name="Content Placeholder 2"/>
          <p:cNvSpPr>
            <a:spLocks noGrp="1"/>
          </p:cNvSpPr>
          <p:nvPr>
            <p:ph idx="1"/>
          </p:nvPr>
        </p:nvSpPr>
        <p:spPr>
          <a:xfrm>
            <a:off x="498475" y="1066800"/>
            <a:ext cx="8228013" cy="4713287"/>
          </a:xfrm>
        </p:spPr>
        <p:txBody>
          <a:bodyPr/>
          <a:lstStyle/>
          <a:p>
            <a:pPr marL="457200" indent="-457200">
              <a:buFont typeface="Arial" charset="0"/>
              <a:buChar char="•"/>
            </a:pPr>
            <a:r>
              <a:rPr lang="en-GB" altLang="en-US" b="0" dirty="0">
                <a:latin typeface="Times New Roman" pitchFamily="16" charset="0"/>
                <a:cs typeface="Times New Roman" pitchFamily="16" charset="0"/>
              </a:rPr>
              <a:t>This is the idea that development provided by ASI (Stage 6) leads to a massive expansion in human capability.</a:t>
            </a:r>
          </a:p>
          <a:p>
            <a:pPr marL="457200" indent="-457200">
              <a:buFont typeface="Arial" charset="0"/>
              <a:buChar char="•"/>
            </a:pPr>
            <a:r>
              <a:rPr lang="en-GB" altLang="en-US" b="0" dirty="0">
                <a:latin typeface="Times New Roman" pitchFamily="16" charset="0"/>
                <a:cs typeface="Times New Roman" pitchFamily="16" charset="0"/>
              </a:rPr>
              <a:t> Human augmentation could connect our brains to each other and to a future successor of the current </a:t>
            </a:r>
            <a:r>
              <a:rPr lang="en-GB" altLang="en-US" b="0" dirty="0">
                <a:solidFill>
                  <a:srgbClr val="FF0000"/>
                </a:solidFill>
                <a:latin typeface="Times New Roman" pitchFamily="16" charset="0"/>
                <a:cs typeface="Times New Roman" pitchFamily="16" charset="0"/>
              </a:rPr>
              <a:t>internet, creating a “hive mind</a:t>
            </a:r>
            <a:r>
              <a:rPr lang="en-GB" altLang="en-US" b="0" dirty="0">
                <a:latin typeface="Times New Roman" pitchFamily="16" charset="0"/>
                <a:cs typeface="Times New Roman" pitchFamily="16" charset="0"/>
              </a:rPr>
              <a:t>” that shares ideas, solves problems collectively, and even gives others access to our dreams as observers or participants. Pushing this idea further, we might go beyond the limits of the human body and connect to other forms of intelligence on the planet </a:t>
            </a:r>
          </a:p>
          <a:p>
            <a:pPr marL="457200" indent="-457200">
              <a:buFont typeface="Arial" charset="0"/>
              <a:buChar char="•"/>
            </a:pPr>
            <a:endParaRPr lang="en-GB" altLang="en-US" b="0" dirty="0">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78</a:t>
            </a:fld>
            <a:endParaRPr lang="en-US" altLang="en-US"/>
          </a:p>
        </p:txBody>
      </p:sp>
    </p:spTree>
    <p:extLst>
      <p:ext uri="{BB962C8B-B14F-4D97-AF65-F5344CB8AC3E}">
        <p14:creationId xmlns:p14="http://schemas.microsoft.com/office/powerpoint/2010/main" val="3909453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0" y="609600"/>
            <a:ext cx="8686800" cy="5246687"/>
          </a:xfrm>
        </p:spPr>
        <p:txBody>
          <a:bodyPr/>
          <a:lstStyle/>
          <a:p>
            <a:pPr marL="457200" indent="-457200" algn="just">
              <a:lnSpc>
                <a:spcPct val="150000"/>
              </a:lnSpc>
              <a:buFont typeface="Wingdings" panose="05000000000000000000" pitchFamily="2" charset="2"/>
              <a:buChar char="Ø"/>
            </a:pPr>
            <a:r>
              <a:rPr lang="en-GB" altLang="en-US" b="0" dirty="0">
                <a:latin typeface="Times New Roman" pitchFamily="16" charset="0"/>
                <a:cs typeface="Times New Roman" pitchFamily="16" charset="0"/>
              </a:rPr>
              <a:t>Animals, plants, weather systems, and the natural environment. Some proponents of singularity such as Ray Kurzweil, Google’s Director of Engineering, suggest we could see it happen by 2045 as a result of exponential rates of progress across a range of science and technology disciplines. The other side of the fence argues that singularity is impossible and human consciousness could never be digitized. </a:t>
            </a:r>
          </a:p>
          <a:p>
            <a:pPr algn="just"/>
            <a:endParaRPr lang="en-US" altLang="en-US" dirty="0"/>
          </a:p>
        </p:txBody>
      </p:sp>
      <p:sp>
        <p:nvSpPr>
          <p:cNvPr id="3" name="Slide Number Placeholder 2"/>
          <p:cNvSpPr>
            <a:spLocks noGrp="1"/>
          </p:cNvSpPr>
          <p:nvPr>
            <p:ph type="sldNum" idx="10"/>
          </p:nvPr>
        </p:nvSpPr>
        <p:spPr/>
        <p:txBody>
          <a:bodyPr/>
          <a:lstStyle/>
          <a:p>
            <a:pPr>
              <a:defRPr/>
            </a:pPr>
            <a:fld id="{A97D3ED9-D449-4DD6-8E1B-C8D877C7A686}" type="slidenum">
              <a:rPr lang="en-US" altLang="en-US" smtClean="0"/>
              <a:pPr>
                <a:defRPr/>
              </a:pPr>
              <a:t>79</a:t>
            </a:fld>
            <a:endParaRPr lang="en-US" altLang="en-US"/>
          </a:p>
        </p:txBody>
      </p:sp>
      <p:sp>
        <p:nvSpPr>
          <p:cNvPr id="8" name="Title 1"/>
          <p:cNvSpPr>
            <a:spLocks noGrp="1"/>
          </p:cNvSpPr>
          <p:nvPr>
            <p:ph type="title"/>
          </p:nvPr>
        </p:nvSpPr>
        <p:spPr>
          <a:xfrm>
            <a:off x="533400" y="198437"/>
            <a:ext cx="8763000" cy="411163"/>
          </a:xfrm>
        </p:spPr>
        <p:txBody>
          <a:bodyPr/>
          <a:lstStyle/>
          <a:p>
            <a:r>
              <a:rPr lang="en-GB" altLang="en-US" sz="2600" dirty="0">
                <a:solidFill>
                  <a:schemeClr val="bg1"/>
                </a:solidFill>
                <a:latin typeface="+mn-lt"/>
                <a:cs typeface="Times New Roman" pitchFamily="16" charset="0"/>
              </a:rPr>
              <a:t>Stage 7 – Singularity and Transcendence</a:t>
            </a:r>
          </a:p>
        </p:txBody>
      </p:sp>
    </p:spTree>
    <p:extLst>
      <p:ext uri="{BB962C8B-B14F-4D97-AF65-F5344CB8AC3E}">
        <p14:creationId xmlns:p14="http://schemas.microsoft.com/office/powerpoint/2010/main" val="4252859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763000" cy="6019800"/>
          </a:xfrm>
        </p:spPr>
        <p:txBody>
          <a:bodyPr>
            <a:normAutofit fontScale="77500" lnSpcReduction="20000"/>
          </a:bodyPr>
          <a:lstStyle/>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a:t>
            </a:r>
            <a:r>
              <a:rPr lang="en-US" b="0" dirty="0">
                <a:solidFill>
                  <a:srgbClr val="FF0000"/>
                </a:solidFill>
                <a:latin typeface="Times New Roman" panose="02020603050405020304" pitchFamily="18" charset="0"/>
                <a:cs typeface="Times New Roman" panose="02020603050405020304" pitchFamily="18" charset="0"/>
              </a:rPr>
              <a:t>American Industrial Revolution</a:t>
            </a:r>
            <a:r>
              <a:rPr lang="en-US" b="0" dirty="0">
                <a:latin typeface="Times New Roman" panose="02020603050405020304" pitchFamily="18" charset="0"/>
                <a:cs typeface="Times New Roman" panose="02020603050405020304" pitchFamily="18" charset="0"/>
              </a:rPr>
              <a:t> commonly referred to as the  </a:t>
            </a:r>
            <a:r>
              <a:rPr lang="en-US" b="0" dirty="0">
                <a:solidFill>
                  <a:srgbClr val="FF0000"/>
                </a:solidFill>
                <a:latin typeface="Times New Roman" panose="02020603050405020304" pitchFamily="18" charset="0"/>
                <a:cs typeface="Times New Roman" panose="02020603050405020304" pitchFamily="18" charset="0"/>
              </a:rPr>
              <a:t>Second Industrial Revolution</a:t>
            </a:r>
            <a:r>
              <a:rPr lang="en-US" b="0" dirty="0">
                <a:latin typeface="Times New Roman" panose="02020603050405020304" pitchFamily="18" charset="0"/>
                <a:cs typeface="Times New Roman" panose="02020603050405020304" pitchFamily="18" charset="0"/>
              </a:rPr>
              <a:t>, started sometime between 1820 and 1870.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impact of changing the way items was manufactured had a wide reach.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Industries such as textile manufacturing, mining, glass making, and agriculture all had undergone changes. </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From the first industrial revolution (mechanization through water and steam power) to the mass production and assembly lines using electricity in the second, the fourth industrial revolution will take what was started in the third with the adoption of computers and automation and enhance it with smart and autonomous systems fueled by data and machine learning.</a:t>
            </a:r>
          </a:p>
          <a:p>
            <a:pPr marL="457200" indent="-45720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Generally, the following  industrial revolutions fundamentally changed  and  transferred the world around us into modern society.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steam engine,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age of science and mass production, and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rise of digital technology </a:t>
            </a:r>
          </a:p>
          <a:p>
            <a:pPr marL="914400" lvl="1"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Smart and autonomous systems fueled by data and machine learning.</a:t>
            </a:r>
          </a:p>
        </p:txBody>
      </p:sp>
      <p:sp>
        <p:nvSpPr>
          <p:cNvPr id="8" name="Title 1"/>
          <p:cNvSpPr>
            <a:spLocks noGrp="1"/>
          </p:cNvSpPr>
          <p:nvPr>
            <p:ph type="title"/>
          </p:nvPr>
        </p:nvSpPr>
        <p:spPr>
          <a:xfrm>
            <a:off x="381000" y="76200"/>
            <a:ext cx="8839200" cy="639762"/>
          </a:xfrm>
        </p:spPr>
        <p:txBody>
          <a:bodyPr>
            <a:noAutofit/>
          </a:bodyPr>
          <a:lstStyle/>
          <a:p>
            <a:r>
              <a:rPr lang="en-US" sz="2600" b="1" dirty="0">
                <a:effectLst>
                  <a:outerShdw blurRad="38100" dist="38100" dir="2700000" algn="tl">
                    <a:srgbClr val="000000">
                      <a:alpha val="43137"/>
                    </a:srgbClr>
                  </a:outerShdw>
                </a:effectLst>
              </a:rPr>
              <a:t>Introduction to the Industrial Revolution (IR)</a:t>
            </a:r>
          </a:p>
        </p:txBody>
      </p:sp>
      <p:sp>
        <p:nvSpPr>
          <p:cNvPr id="2" name="Slide Number Placeholder 1"/>
          <p:cNvSpPr>
            <a:spLocks noGrp="1"/>
          </p:cNvSpPr>
          <p:nvPr>
            <p:ph type="sldNum" idx="10"/>
          </p:nvPr>
        </p:nvSpPr>
        <p:spPr/>
        <p:txBody>
          <a:bodyPr/>
          <a:lstStyle/>
          <a:p>
            <a:pPr>
              <a:defRPr/>
            </a:pPr>
            <a:fld id="{D297423D-D407-45BB-BA72-3B9888490BA4}" type="slidenum">
              <a:rPr lang="en-US" altLang="en-US" smtClean="0"/>
              <a:pPr>
                <a:defRPr/>
              </a:pPr>
              <a:t>8</a:t>
            </a:fld>
            <a:endParaRPr lang="en-US" altLang="en-US"/>
          </a:p>
        </p:txBody>
      </p:sp>
    </p:spTree>
    <p:extLst>
      <p:ext uri="{BB962C8B-B14F-4D97-AF65-F5344CB8AC3E}">
        <p14:creationId xmlns:p14="http://schemas.microsoft.com/office/powerpoint/2010/main" val="3995267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80</a:t>
            </a:fld>
            <a:endParaRPr lang="en-US" altLang="en-US"/>
          </a:p>
        </p:txBody>
      </p:sp>
    </p:spTree>
    <p:extLst>
      <p:ext uri="{BB962C8B-B14F-4D97-AF65-F5344CB8AC3E}">
        <p14:creationId xmlns:p14="http://schemas.microsoft.com/office/powerpoint/2010/main" val="1182465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228600" y="152400"/>
            <a:ext cx="4267200" cy="457200"/>
          </a:xfrm>
        </p:spPr>
        <p:txBody>
          <a:bodyPr/>
          <a:lstStyle/>
          <a:p>
            <a:r>
              <a:rPr lang="en-GB" altLang="en-US" sz="3200" dirty="0">
                <a:solidFill>
                  <a:schemeClr val="bg1"/>
                </a:solidFill>
                <a:latin typeface="+mn-lt"/>
                <a:cs typeface="Times New Roman" pitchFamily="16" charset="0"/>
              </a:rPr>
              <a:t>Type of AI</a:t>
            </a:r>
          </a:p>
        </p:txBody>
      </p:sp>
      <p:sp>
        <p:nvSpPr>
          <p:cNvPr id="38915" name="Content Placeholder 2"/>
          <p:cNvSpPr>
            <a:spLocks noGrp="1"/>
          </p:cNvSpPr>
          <p:nvPr>
            <p:ph idx="1"/>
          </p:nvPr>
        </p:nvSpPr>
        <p:spPr>
          <a:xfrm>
            <a:off x="0" y="609600"/>
            <a:ext cx="8763000" cy="6248400"/>
          </a:xfrm>
        </p:spPr>
        <p:txBody>
          <a:bodyPr/>
          <a:lstStyle/>
          <a:p>
            <a:pPr marL="457200" indent="-457200" algn="just">
              <a:lnSpc>
                <a:spcPct val="150000"/>
              </a:lnSpc>
              <a:buFont typeface="Arial" charset="0"/>
              <a:buChar char="•"/>
            </a:pPr>
            <a:r>
              <a:rPr lang="en-GB" altLang="en-US" b="0" dirty="0">
                <a:latin typeface="Times New Roman" pitchFamily="16" charset="0"/>
                <a:cs typeface="Times New Roman" pitchFamily="16" charset="0"/>
              </a:rPr>
              <a:t>AI mainly divide based of </a:t>
            </a:r>
            <a:r>
              <a:rPr lang="en-GB" altLang="en-US" b="0" dirty="0">
                <a:solidFill>
                  <a:srgbClr val="FF0000"/>
                </a:solidFill>
                <a:latin typeface="Times New Roman" pitchFamily="16" charset="0"/>
                <a:cs typeface="Times New Roman" pitchFamily="16" charset="0"/>
              </a:rPr>
              <a:t>capabilities</a:t>
            </a:r>
            <a:r>
              <a:rPr lang="en-GB" altLang="en-US" b="0" dirty="0">
                <a:latin typeface="Times New Roman" pitchFamily="16" charset="0"/>
                <a:cs typeface="Times New Roman" pitchFamily="16" charset="0"/>
              </a:rPr>
              <a:t> and </a:t>
            </a:r>
            <a:r>
              <a:rPr lang="en-GB" altLang="en-US" b="0" dirty="0">
                <a:solidFill>
                  <a:srgbClr val="FF0000"/>
                </a:solidFill>
                <a:latin typeface="Times New Roman" pitchFamily="16" charset="0"/>
                <a:cs typeface="Times New Roman" pitchFamily="16" charset="0"/>
              </a:rPr>
              <a:t>functions</a:t>
            </a:r>
          </a:p>
          <a:p>
            <a:pPr marL="457200" indent="-457200" algn="just">
              <a:lnSpc>
                <a:spcPct val="150000"/>
              </a:lnSpc>
              <a:buFont typeface="Arial" charset="0"/>
              <a:buChar char="•"/>
            </a:pPr>
            <a:r>
              <a:rPr lang="en-GB" altLang="en-US" b="0" dirty="0">
                <a:latin typeface="Times New Roman" pitchFamily="16" charset="0"/>
                <a:cs typeface="Times New Roman" pitchFamily="16" charset="0"/>
              </a:rPr>
              <a:t>Based on Capabilities AI classified as:</a:t>
            </a:r>
          </a:p>
          <a:p>
            <a:pPr marL="1036638" lvl="1" indent="-457200" algn="just">
              <a:lnSpc>
                <a:spcPct val="150000"/>
              </a:lnSpc>
              <a:buFont typeface="Wingdings" charset="2"/>
              <a:buChar char="ü"/>
            </a:pPr>
            <a:r>
              <a:rPr lang="en-GB" altLang="en-US" dirty="0">
                <a:solidFill>
                  <a:srgbClr val="FF0000"/>
                </a:solidFill>
                <a:latin typeface="Times New Roman" pitchFamily="16" charset="0"/>
                <a:cs typeface="Times New Roman" pitchFamily="16" charset="0"/>
              </a:rPr>
              <a:t>Narrow(Weak) AI</a:t>
            </a:r>
          </a:p>
          <a:p>
            <a:pPr marL="1036638" lvl="1" indent="-457200" algn="just">
              <a:lnSpc>
                <a:spcPct val="150000"/>
              </a:lnSpc>
              <a:buFont typeface="Wingdings" charset="2"/>
              <a:buChar char="ü"/>
            </a:pPr>
            <a:r>
              <a:rPr lang="en-GB" altLang="en-US" dirty="0">
                <a:solidFill>
                  <a:srgbClr val="FF0000"/>
                </a:solidFill>
                <a:latin typeface="Times New Roman" pitchFamily="16" charset="0"/>
                <a:cs typeface="Times New Roman" pitchFamily="16" charset="0"/>
              </a:rPr>
              <a:t>General AI</a:t>
            </a:r>
          </a:p>
          <a:p>
            <a:pPr marL="1036638" lvl="1" indent="-457200" algn="just">
              <a:lnSpc>
                <a:spcPct val="150000"/>
              </a:lnSpc>
              <a:buFont typeface="Wingdings" charset="2"/>
              <a:buChar char="ü"/>
            </a:pPr>
            <a:r>
              <a:rPr lang="en-GB" altLang="en-US" dirty="0">
                <a:solidFill>
                  <a:srgbClr val="FF0000"/>
                </a:solidFill>
                <a:latin typeface="Times New Roman" pitchFamily="16" charset="0"/>
                <a:cs typeface="Times New Roman" pitchFamily="16" charset="0"/>
              </a:rPr>
              <a:t>Super (Strong) AI</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81</a:t>
            </a:fld>
            <a:endParaRPr lang="en-US" altLang="en-US"/>
          </a:p>
        </p:txBody>
      </p:sp>
    </p:spTree>
    <p:extLst>
      <p:ext uri="{BB962C8B-B14F-4D97-AF65-F5344CB8AC3E}">
        <p14:creationId xmlns:p14="http://schemas.microsoft.com/office/powerpoint/2010/main" val="2305707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a:xfrm>
            <a:off x="228600" y="990600"/>
            <a:ext cx="8610600" cy="4800600"/>
          </a:xfrm>
        </p:spPr>
        <p:txBody>
          <a:bodyPr/>
          <a:lstStyle/>
          <a:p>
            <a:pPr marL="0" indent="0"/>
            <a:r>
              <a:rPr lang="en-GB" altLang="en-US" dirty="0">
                <a:solidFill>
                  <a:srgbClr val="262699"/>
                </a:solidFill>
                <a:latin typeface="Times New Roman" pitchFamily="16" charset="0"/>
                <a:cs typeface="Times New Roman" pitchFamily="16" charset="0"/>
              </a:rPr>
              <a:t>Based on Function AI classified as:</a:t>
            </a:r>
          </a:p>
          <a:p>
            <a:pPr marL="1485900" lvl="2" indent="-457200">
              <a:buFont typeface="Wingdings" charset="2"/>
              <a:buChar char="ü"/>
            </a:pPr>
            <a:r>
              <a:rPr lang="en-GB" altLang="en-US" sz="2800" dirty="0">
                <a:solidFill>
                  <a:srgbClr val="FF0000"/>
                </a:solidFill>
                <a:latin typeface="Times New Roman" pitchFamily="16" charset="0"/>
                <a:cs typeface="Times New Roman" pitchFamily="16" charset="0"/>
              </a:rPr>
              <a:t>Reactive Machines </a:t>
            </a:r>
          </a:p>
          <a:p>
            <a:pPr marL="1485900" lvl="2" indent="-457200">
              <a:buFont typeface="Wingdings" charset="2"/>
              <a:buChar char="ü"/>
            </a:pPr>
            <a:r>
              <a:rPr lang="en-GB" altLang="en-US" sz="2800" dirty="0">
                <a:solidFill>
                  <a:srgbClr val="FF0000"/>
                </a:solidFill>
                <a:latin typeface="Times New Roman" pitchFamily="16" charset="0"/>
                <a:cs typeface="Times New Roman" pitchFamily="16" charset="0"/>
              </a:rPr>
              <a:t>Limited Memory</a:t>
            </a:r>
          </a:p>
          <a:p>
            <a:pPr marL="1485900" lvl="2" indent="-457200">
              <a:buFont typeface="Wingdings" charset="2"/>
              <a:buChar char="ü"/>
            </a:pPr>
            <a:r>
              <a:rPr lang="en-GB" altLang="en-US" sz="2800" dirty="0">
                <a:solidFill>
                  <a:srgbClr val="FF0000"/>
                </a:solidFill>
                <a:latin typeface="Times New Roman" pitchFamily="16" charset="0"/>
                <a:cs typeface="Times New Roman" pitchFamily="16" charset="0"/>
              </a:rPr>
              <a:t>Theory of Mind </a:t>
            </a:r>
          </a:p>
          <a:p>
            <a:pPr marL="1485900" lvl="2" indent="-457200">
              <a:buFont typeface="Wingdings" charset="2"/>
              <a:buChar char="ü"/>
            </a:pPr>
            <a:r>
              <a:rPr lang="en-GB" altLang="en-US" sz="2800" dirty="0">
                <a:solidFill>
                  <a:srgbClr val="FF0000"/>
                </a:solidFill>
                <a:latin typeface="Times New Roman" pitchFamily="16" charset="0"/>
                <a:cs typeface="Times New Roman" pitchFamily="16" charset="0"/>
              </a:rPr>
              <a:t>Self-Awareness</a:t>
            </a:r>
          </a:p>
          <a:p>
            <a:pPr marL="1485900" lvl="2" indent="-457200"/>
            <a:endParaRPr lang="en-GB" altLang="en-US" dirty="0">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82</a:t>
            </a:fld>
            <a:endParaRPr lang="en-US" altLang="en-US"/>
          </a:p>
        </p:txBody>
      </p:sp>
      <p:sp>
        <p:nvSpPr>
          <p:cNvPr id="8" name="Title 1"/>
          <p:cNvSpPr>
            <a:spLocks noGrp="1"/>
          </p:cNvSpPr>
          <p:nvPr>
            <p:ph type="title"/>
          </p:nvPr>
        </p:nvSpPr>
        <p:spPr>
          <a:xfrm>
            <a:off x="228600" y="152400"/>
            <a:ext cx="4267200" cy="457200"/>
          </a:xfrm>
        </p:spPr>
        <p:txBody>
          <a:bodyPr/>
          <a:lstStyle/>
          <a:p>
            <a:r>
              <a:rPr lang="en-GB" altLang="en-US" sz="3200" dirty="0">
                <a:solidFill>
                  <a:schemeClr val="bg1"/>
                </a:solidFill>
                <a:latin typeface="+mn-lt"/>
                <a:cs typeface="Times New Roman" pitchFamily="16" charset="0"/>
              </a:rPr>
              <a:t>Type of AI</a:t>
            </a:r>
          </a:p>
        </p:txBody>
      </p:sp>
    </p:spTree>
    <p:extLst>
      <p:ext uri="{BB962C8B-B14F-4D97-AF65-F5344CB8AC3E}">
        <p14:creationId xmlns:p14="http://schemas.microsoft.com/office/powerpoint/2010/main" val="1220178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865188"/>
            <a:ext cx="7467600" cy="50784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idx="10"/>
          </p:nvPr>
        </p:nvSpPr>
        <p:spPr/>
        <p:txBody>
          <a:bodyPr/>
          <a:lstStyle/>
          <a:p>
            <a:pPr>
              <a:defRPr/>
            </a:pPr>
            <a:fld id="{A97D3ED9-D449-4DD6-8E1B-C8D877C7A686}" type="slidenum">
              <a:rPr lang="en-US" altLang="en-US" smtClean="0"/>
              <a:pPr>
                <a:defRPr/>
              </a:pPr>
              <a:t>83</a:t>
            </a:fld>
            <a:endParaRPr lang="en-US" altLang="en-US"/>
          </a:p>
        </p:txBody>
      </p:sp>
      <p:sp>
        <p:nvSpPr>
          <p:cNvPr id="7" name="Title 1"/>
          <p:cNvSpPr>
            <a:spLocks noGrp="1"/>
          </p:cNvSpPr>
          <p:nvPr>
            <p:ph type="title"/>
          </p:nvPr>
        </p:nvSpPr>
        <p:spPr>
          <a:xfrm>
            <a:off x="228600" y="152400"/>
            <a:ext cx="4267200" cy="457200"/>
          </a:xfrm>
        </p:spPr>
        <p:txBody>
          <a:bodyPr/>
          <a:lstStyle/>
          <a:p>
            <a:r>
              <a:rPr lang="en-GB" altLang="en-US" sz="3200" dirty="0">
                <a:solidFill>
                  <a:schemeClr val="bg1"/>
                </a:solidFill>
                <a:latin typeface="+mn-lt"/>
                <a:cs typeface="Times New Roman" pitchFamily="16" charset="0"/>
              </a:rPr>
              <a:t>Type of AI</a:t>
            </a:r>
          </a:p>
        </p:txBody>
      </p:sp>
    </p:spTree>
    <p:extLst>
      <p:ext uri="{BB962C8B-B14F-4D97-AF65-F5344CB8AC3E}">
        <p14:creationId xmlns:p14="http://schemas.microsoft.com/office/powerpoint/2010/main" val="1996505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762000" y="198437"/>
            <a:ext cx="4953000" cy="411163"/>
          </a:xfrm>
        </p:spPr>
        <p:txBody>
          <a:bodyPr/>
          <a:lstStyle/>
          <a:p>
            <a:r>
              <a:rPr lang="en-GB" altLang="en-US" dirty="0">
                <a:solidFill>
                  <a:schemeClr val="bg1"/>
                </a:solidFill>
                <a:latin typeface="+mn-lt"/>
                <a:cs typeface="Times New Roman" pitchFamily="16" charset="0"/>
              </a:rPr>
              <a:t>How Human Thinks?</a:t>
            </a:r>
          </a:p>
        </p:txBody>
      </p:sp>
      <p:sp>
        <p:nvSpPr>
          <p:cNvPr id="41987" name="Content Placeholder 2"/>
          <p:cNvSpPr>
            <a:spLocks noGrp="1"/>
          </p:cNvSpPr>
          <p:nvPr>
            <p:ph idx="1"/>
          </p:nvPr>
        </p:nvSpPr>
        <p:spPr>
          <a:xfrm>
            <a:off x="76200" y="990600"/>
            <a:ext cx="8839200" cy="5334000"/>
          </a:xfrm>
        </p:spPr>
        <p:txBody>
          <a:bodyPr/>
          <a:lstStyle/>
          <a:p>
            <a:pPr marL="457200" indent="-457200" algn="just">
              <a:buFont typeface="Arial" charset="0"/>
              <a:buChar char="•"/>
            </a:pPr>
            <a:r>
              <a:rPr lang="en-GB" altLang="en-US" b="0" dirty="0">
                <a:latin typeface="Times New Roman" pitchFamily="16" charset="0"/>
                <a:cs typeface="Times New Roman" pitchFamily="16" charset="0"/>
              </a:rPr>
              <a:t>The goal of many researchers is to create </a:t>
            </a:r>
            <a:r>
              <a:rPr lang="en-GB" altLang="en-US" b="0" dirty="0">
                <a:solidFill>
                  <a:srgbClr val="FF0000"/>
                </a:solidFill>
                <a:latin typeface="Times New Roman" pitchFamily="16" charset="0"/>
                <a:cs typeface="Times New Roman" pitchFamily="16" charset="0"/>
              </a:rPr>
              <a:t>strong</a:t>
            </a:r>
            <a:r>
              <a:rPr lang="en-GB" altLang="en-US" b="0" dirty="0">
                <a:latin typeface="Times New Roman" pitchFamily="16" charset="0"/>
                <a:cs typeface="Times New Roman" pitchFamily="16" charset="0"/>
              </a:rPr>
              <a:t> and </a:t>
            </a:r>
            <a:r>
              <a:rPr lang="en-GB" altLang="en-US" b="0" dirty="0">
                <a:solidFill>
                  <a:srgbClr val="FF0000"/>
                </a:solidFill>
                <a:latin typeface="Times New Roman" pitchFamily="16" charset="0"/>
                <a:cs typeface="Times New Roman" pitchFamily="16" charset="0"/>
              </a:rPr>
              <a:t>general</a:t>
            </a:r>
            <a:r>
              <a:rPr lang="en-GB" altLang="en-US" b="0" dirty="0">
                <a:latin typeface="Times New Roman" pitchFamily="16" charset="0"/>
                <a:cs typeface="Times New Roman" pitchFamily="16" charset="0"/>
              </a:rPr>
              <a:t> AI.</a:t>
            </a:r>
          </a:p>
          <a:p>
            <a:pPr marL="457200" indent="-457200" algn="just">
              <a:buFont typeface="Arial" charset="0"/>
              <a:buChar char="•"/>
            </a:pPr>
            <a:r>
              <a:rPr lang="en-GB" altLang="en-US" b="0" dirty="0">
                <a:latin typeface="Times New Roman" pitchFamily="16" charset="0"/>
                <a:cs typeface="Times New Roman" pitchFamily="16" charset="0"/>
              </a:rPr>
              <a:t>These types of AI learns like a human and can solve general problems as the human brain does.  </a:t>
            </a:r>
          </a:p>
          <a:p>
            <a:pPr marL="457200" indent="-457200" algn="just">
              <a:buFont typeface="Arial" charset="0"/>
              <a:buChar char="•"/>
            </a:pPr>
            <a:r>
              <a:rPr lang="en-GB" altLang="en-US" b="0" dirty="0">
                <a:latin typeface="Times New Roman" pitchFamily="16" charset="0"/>
                <a:cs typeface="Times New Roman" pitchFamily="16" charset="0"/>
              </a:rPr>
              <a:t>To achieve this it requires many years. </a:t>
            </a:r>
          </a:p>
          <a:p>
            <a:pPr marL="457200" indent="-457200" algn="just">
              <a:buFont typeface="Arial" charset="0"/>
              <a:buChar char="•"/>
            </a:pPr>
            <a:r>
              <a:rPr lang="en-GB" altLang="en-US" b="0" dirty="0">
                <a:latin typeface="Times New Roman" pitchFamily="16" charset="0"/>
                <a:cs typeface="Times New Roman" pitchFamily="16" charset="0"/>
              </a:rPr>
              <a:t>Intelligence or the cognitive process of human is composed of three main stages:</a:t>
            </a:r>
          </a:p>
          <a:p>
            <a:pPr marL="1150938" lvl="1" indent="-457200" algn="just">
              <a:buFont typeface="Wingdings" charset="2"/>
              <a:buChar char="q"/>
            </a:pPr>
            <a:r>
              <a:rPr lang="en-GB" altLang="en-US" dirty="0">
                <a:solidFill>
                  <a:srgbClr val="00B0F0"/>
                </a:solidFill>
                <a:latin typeface="Times New Roman" pitchFamily="16" charset="0"/>
                <a:cs typeface="Times New Roman" pitchFamily="16" charset="0"/>
              </a:rPr>
              <a:t>Observe and input the information or data in the brain. </a:t>
            </a:r>
          </a:p>
          <a:p>
            <a:pPr marL="1150938" lvl="1" indent="-457200" algn="just">
              <a:buFont typeface="Wingdings" charset="2"/>
              <a:buChar char="q"/>
            </a:pPr>
            <a:r>
              <a:rPr lang="en-GB" altLang="en-US" dirty="0">
                <a:solidFill>
                  <a:srgbClr val="00B0F0"/>
                </a:solidFill>
                <a:latin typeface="Times New Roman" pitchFamily="16" charset="0"/>
                <a:cs typeface="Times New Roman" pitchFamily="16" charset="0"/>
              </a:rPr>
              <a:t> Interpret and evaluate the input. </a:t>
            </a:r>
          </a:p>
          <a:p>
            <a:pPr marL="1150938" lvl="1" indent="-457200" algn="just">
              <a:buFont typeface="Wingdings" charset="2"/>
              <a:buChar char="q"/>
            </a:pPr>
            <a:r>
              <a:rPr lang="en-GB" altLang="en-US" dirty="0">
                <a:solidFill>
                  <a:srgbClr val="00B0F0"/>
                </a:solidFill>
                <a:latin typeface="Times New Roman" pitchFamily="16" charset="0"/>
                <a:cs typeface="Times New Roman" pitchFamily="16" charset="0"/>
              </a:rPr>
              <a:t> Make decisions</a:t>
            </a:r>
          </a:p>
          <a:p>
            <a:pPr marL="457200" indent="-457200" algn="just">
              <a:lnSpc>
                <a:spcPct val="150000"/>
              </a:lnSpc>
              <a:buFont typeface="Arial" charset="0"/>
              <a:buChar char="•"/>
            </a:pPr>
            <a:endParaRPr lang="en-GB" altLang="en-US" b="0" dirty="0">
              <a:latin typeface="Times New Roman" pitchFamily="16" charset="0"/>
              <a:cs typeface="Times New Roman" pitchFamily="16" charset="0"/>
            </a:endParaRP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84</a:t>
            </a:fld>
            <a:endParaRPr lang="en-US" altLang="en-US"/>
          </a:p>
        </p:txBody>
      </p:sp>
    </p:spTree>
    <p:extLst>
      <p:ext uri="{BB962C8B-B14F-4D97-AF65-F5344CB8AC3E}">
        <p14:creationId xmlns:p14="http://schemas.microsoft.com/office/powerpoint/2010/main" val="4060774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90600" y="304800"/>
            <a:ext cx="8305800" cy="381000"/>
          </a:xfrm>
        </p:spPr>
        <p:txBody>
          <a:bodyPr/>
          <a:lstStyle/>
          <a:p>
            <a:r>
              <a:rPr lang="en-GB" altLang="en-US" sz="2600" dirty="0">
                <a:solidFill>
                  <a:schemeClr val="bg1"/>
                </a:solidFill>
                <a:latin typeface="+mn-lt"/>
                <a:cs typeface="Times New Roman" pitchFamily="16" charset="0"/>
              </a:rPr>
              <a:t>Mapping human thinking to AI components </a:t>
            </a:r>
          </a:p>
        </p:txBody>
      </p:sp>
      <p:sp>
        <p:nvSpPr>
          <p:cNvPr id="43011" name="Content Placeholder 2"/>
          <p:cNvSpPr>
            <a:spLocks noGrp="1"/>
          </p:cNvSpPr>
          <p:nvPr>
            <p:ph idx="1"/>
          </p:nvPr>
        </p:nvSpPr>
        <p:spPr>
          <a:xfrm>
            <a:off x="152400" y="838200"/>
            <a:ext cx="8534400" cy="6019800"/>
          </a:xfrm>
        </p:spPr>
        <p:txBody>
          <a:bodyPr/>
          <a:lstStyle/>
          <a:p>
            <a:pPr marL="457200" indent="-457200" algn="just">
              <a:buFont typeface="Arial" charset="0"/>
              <a:buChar char="•"/>
            </a:pPr>
            <a:r>
              <a:rPr lang="en-GB" altLang="en-US" b="0">
                <a:solidFill>
                  <a:schemeClr val="tx1"/>
                </a:solidFill>
                <a:latin typeface="Times New Roman" pitchFamily="16" charset="0"/>
                <a:cs typeface="Times New Roman" pitchFamily="16" charset="0"/>
              </a:rPr>
              <a:t>AI is the science of simulating human thinking.</a:t>
            </a:r>
          </a:p>
          <a:p>
            <a:pPr marL="457200" indent="-457200" algn="just">
              <a:buFont typeface="Arial" charset="0"/>
              <a:buChar char="•"/>
            </a:pPr>
            <a:r>
              <a:rPr lang="en-GB" altLang="en-US" b="0">
                <a:solidFill>
                  <a:schemeClr val="tx1"/>
                </a:solidFill>
                <a:latin typeface="Times New Roman" pitchFamily="16" charset="0"/>
                <a:cs typeface="Times New Roman" pitchFamily="16" charset="0"/>
              </a:rPr>
              <a:t>Because of this it is possible to map human thinking to AI components. </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85</a:t>
            </a:fld>
            <a:endParaRPr lang="en-US" altLang="en-US"/>
          </a:p>
        </p:txBody>
      </p:sp>
      <p:grpSp>
        <p:nvGrpSpPr>
          <p:cNvPr id="43012" name="Group 22"/>
          <p:cNvGrpSpPr>
            <a:grpSpLocks/>
          </p:cNvGrpSpPr>
          <p:nvPr/>
        </p:nvGrpSpPr>
        <p:grpSpPr bwMode="auto">
          <a:xfrm>
            <a:off x="76200" y="2209800"/>
            <a:ext cx="8686800" cy="4343400"/>
            <a:chOff x="0" y="2362200"/>
            <a:chExt cx="8686800" cy="4343400"/>
          </a:xfrm>
        </p:grpSpPr>
        <p:grpSp>
          <p:nvGrpSpPr>
            <p:cNvPr id="43013" name="Group 10"/>
            <p:cNvGrpSpPr>
              <a:grpSpLocks/>
            </p:cNvGrpSpPr>
            <p:nvPr/>
          </p:nvGrpSpPr>
          <p:grpSpPr bwMode="auto">
            <a:xfrm>
              <a:off x="0" y="3810000"/>
              <a:ext cx="3200400" cy="2895600"/>
              <a:chOff x="0" y="3810000"/>
              <a:chExt cx="3200400" cy="2895600"/>
            </a:xfrm>
          </p:grpSpPr>
          <p:sp>
            <p:nvSpPr>
              <p:cNvPr id="4" name="Rounded Rectangle 3"/>
              <p:cNvSpPr/>
              <p:nvPr/>
            </p:nvSpPr>
            <p:spPr>
              <a:xfrm>
                <a:off x="0" y="3810000"/>
                <a:ext cx="3200400" cy="8382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GB" sz="2800" dirty="0">
                    <a:latin typeface="Times New Roman" panose="02020603050405020304" pitchFamily="18" charset="0"/>
                    <a:cs typeface="Times New Roman" panose="02020603050405020304" pitchFamily="18" charset="0"/>
                  </a:rPr>
                  <a:t>Acquire information </a:t>
                </a:r>
              </a:p>
            </p:txBody>
          </p:sp>
          <p:sp>
            <p:nvSpPr>
              <p:cNvPr id="5" name="Rounded Rectangle 4"/>
              <p:cNvSpPr/>
              <p:nvPr/>
            </p:nvSpPr>
            <p:spPr>
              <a:xfrm>
                <a:off x="0" y="4648200"/>
                <a:ext cx="3200400" cy="13716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a:defRPr/>
                </a:pPr>
                <a:r>
                  <a:rPr lang="en-GB" sz="2800" dirty="0">
                    <a:latin typeface="Times New Roman" panose="02020603050405020304" pitchFamily="18" charset="0"/>
                    <a:cs typeface="Times New Roman" panose="02020603050405020304" pitchFamily="18" charset="0"/>
                  </a:rPr>
                  <a:t>Interpreting and evaluating the input data</a:t>
                </a:r>
                <a:r>
                  <a:rPr lang="en-GB" sz="2800" dirty="0"/>
                  <a:t>. </a:t>
                </a:r>
              </a:p>
            </p:txBody>
          </p:sp>
          <p:sp>
            <p:nvSpPr>
              <p:cNvPr id="6" name="Rounded Rectangle 5"/>
              <p:cNvSpPr/>
              <p:nvPr/>
            </p:nvSpPr>
            <p:spPr>
              <a:xfrm>
                <a:off x="0" y="6019800"/>
                <a:ext cx="3200400" cy="685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GB" sz="2800" dirty="0">
                    <a:latin typeface="Times New Roman" panose="02020603050405020304" pitchFamily="18" charset="0"/>
                    <a:cs typeface="Times New Roman" panose="02020603050405020304" pitchFamily="18" charset="0"/>
                  </a:rPr>
                  <a:t>Make decision </a:t>
                </a:r>
              </a:p>
            </p:txBody>
          </p:sp>
        </p:grpSp>
        <p:grpSp>
          <p:nvGrpSpPr>
            <p:cNvPr id="43014" name="Group 9"/>
            <p:cNvGrpSpPr>
              <a:grpSpLocks/>
            </p:cNvGrpSpPr>
            <p:nvPr/>
          </p:nvGrpSpPr>
          <p:grpSpPr bwMode="auto">
            <a:xfrm>
              <a:off x="5486400" y="3810000"/>
              <a:ext cx="3200400" cy="2895600"/>
              <a:chOff x="5486400" y="3810000"/>
              <a:chExt cx="3200400" cy="2895600"/>
            </a:xfrm>
          </p:grpSpPr>
          <p:sp>
            <p:nvSpPr>
              <p:cNvPr id="7" name="Rounded Rectangle 6"/>
              <p:cNvSpPr/>
              <p:nvPr/>
            </p:nvSpPr>
            <p:spPr>
              <a:xfrm>
                <a:off x="5486400" y="3810000"/>
                <a:ext cx="3200400" cy="8382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GB" sz="2800" dirty="0">
                    <a:latin typeface="Times New Roman" panose="02020603050405020304" pitchFamily="18" charset="0"/>
                    <a:cs typeface="Times New Roman" panose="02020603050405020304" pitchFamily="18" charset="0"/>
                  </a:rPr>
                  <a:t>Sensing layer </a:t>
                </a:r>
              </a:p>
            </p:txBody>
          </p:sp>
          <p:sp>
            <p:nvSpPr>
              <p:cNvPr id="8" name="Rounded Rectangle 7"/>
              <p:cNvSpPr/>
              <p:nvPr/>
            </p:nvSpPr>
            <p:spPr>
              <a:xfrm>
                <a:off x="5486400" y="4724400"/>
                <a:ext cx="3200400" cy="1143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defRPr/>
                </a:pPr>
                <a:r>
                  <a:rPr lang="en-GB" sz="2800" dirty="0">
                    <a:latin typeface="Times New Roman" panose="02020603050405020304" pitchFamily="18" charset="0"/>
                    <a:cs typeface="Times New Roman" panose="02020603050405020304" pitchFamily="18" charset="0"/>
                  </a:rPr>
                  <a:t>Interpretation layer </a:t>
                </a:r>
              </a:p>
            </p:txBody>
          </p:sp>
          <p:sp>
            <p:nvSpPr>
              <p:cNvPr id="9" name="Rounded Rectangle 8"/>
              <p:cNvSpPr/>
              <p:nvPr/>
            </p:nvSpPr>
            <p:spPr>
              <a:xfrm>
                <a:off x="5486400" y="6019800"/>
                <a:ext cx="3200400" cy="685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GB" sz="2800" dirty="0">
                    <a:solidFill>
                      <a:schemeClr val="tx1"/>
                    </a:solidFill>
                    <a:latin typeface="Times New Roman" panose="02020603050405020304" pitchFamily="18" charset="0"/>
                    <a:cs typeface="Times New Roman" panose="02020603050405020304" pitchFamily="18" charset="0"/>
                  </a:rPr>
                  <a:t>Interacting layer </a:t>
                </a:r>
              </a:p>
            </p:txBody>
          </p:sp>
        </p:grpSp>
        <p:sp>
          <p:nvSpPr>
            <p:cNvPr id="12" name="Rounded Rectangle 11"/>
            <p:cNvSpPr/>
            <p:nvPr/>
          </p:nvSpPr>
          <p:spPr>
            <a:xfrm>
              <a:off x="76200" y="2438400"/>
              <a:ext cx="3276600" cy="8382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GB" sz="2800" b="1" dirty="0">
                  <a:latin typeface="Times New Roman" panose="02020603050405020304" pitchFamily="18" charset="0"/>
                  <a:cs typeface="Times New Roman" panose="02020603050405020304" pitchFamily="18" charset="0"/>
                </a:rPr>
                <a:t>Human Thinking </a:t>
              </a:r>
            </a:p>
          </p:txBody>
        </p:sp>
        <p:sp>
          <p:nvSpPr>
            <p:cNvPr id="13" name="Rounded Rectangle 12"/>
            <p:cNvSpPr/>
            <p:nvPr/>
          </p:nvSpPr>
          <p:spPr>
            <a:xfrm>
              <a:off x="5867400" y="2362200"/>
              <a:ext cx="2514600" cy="6858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GB" sz="3000" b="1" dirty="0">
                  <a:latin typeface="Times New Roman" panose="02020603050405020304" pitchFamily="18" charset="0"/>
                  <a:cs typeface="Times New Roman" panose="02020603050405020304" pitchFamily="18" charset="0"/>
                </a:rPr>
                <a:t>AI System </a:t>
              </a:r>
            </a:p>
          </p:txBody>
        </p:sp>
        <p:cxnSp>
          <p:nvCxnSpPr>
            <p:cNvPr id="15" name="Straight Arrow Connector 14"/>
            <p:cNvCxnSpPr>
              <a:stCxn id="4" idx="3"/>
              <a:endCxn id="7" idx="1"/>
            </p:cNvCxnSpPr>
            <p:nvPr/>
          </p:nvCxnSpPr>
          <p:spPr>
            <a:xfrm>
              <a:off x="3200400" y="4229100"/>
              <a:ext cx="2286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5" idx="3"/>
              <a:endCxn id="8" idx="1"/>
            </p:cNvCxnSpPr>
            <p:nvPr/>
          </p:nvCxnSpPr>
          <p:spPr>
            <a:xfrm flipV="1">
              <a:off x="3200400" y="5295900"/>
              <a:ext cx="2286000" cy="381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6" idx="3"/>
              <a:endCxn id="9" idx="1"/>
            </p:cNvCxnSpPr>
            <p:nvPr/>
          </p:nvCxnSpPr>
          <p:spPr>
            <a:xfrm>
              <a:off x="3200400" y="6362700"/>
              <a:ext cx="22860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913726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304800" y="198438"/>
            <a:ext cx="5181600" cy="487362"/>
          </a:xfrm>
        </p:spPr>
        <p:txBody>
          <a:bodyPr/>
          <a:lstStyle/>
          <a:p>
            <a:r>
              <a:rPr lang="en-GB" altLang="en-US">
                <a:latin typeface="+mn-lt"/>
                <a:cs typeface="Times New Roman" pitchFamily="16" charset="0"/>
              </a:rPr>
              <a:t>Influencers of AI</a:t>
            </a:r>
          </a:p>
        </p:txBody>
      </p:sp>
      <p:sp>
        <p:nvSpPr>
          <p:cNvPr id="44035" name="Content Placeholder 2"/>
          <p:cNvSpPr>
            <a:spLocks noGrp="1"/>
          </p:cNvSpPr>
          <p:nvPr>
            <p:ph idx="1"/>
          </p:nvPr>
        </p:nvSpPr>
        <p:spPr>
          <a:xfrm>
            <a:off x="152400" y="685800"/>
            <a:ext cx="8686800" cy="5334000"/>
          </a:xfrm>
        </p:spPr>
        <p:txBody>
          <a:bodyPr/>
          <a:lstStyle/>
          <a:p>
            <a:pPr marL="0" indent="0" algn="just">
              <a:lnSpc>
                <a:spcPct val="150000"/>
              </a:lnSpc>
            </a:pPr>
            <a:r>
              <a:rPr lang="en-GB" altLang="en-US" sz="3000" b="0">
                <a:latin typeface="Times New Roman" pitchFamily="16" charset="0"/>
                <a:cs typeface="Times New Roman" pitchFamily="16" charset="0"/>
              </a:rPr>
              <a:t>AI is influenced by :</a:t>
            </a:r>
          </a:p>
          <a:p>
            <a:pPr marL="0" indent="0" algn="just">
              <a:lnSpc>
                <a:spcPct val="150000"/>
              </a:lnSpc>
              <a:buFont typeface="Wingdings" charset="2"/>
              <a:buChar char="q"/>
            </a:pPr>
            <a:r>
              <a:rPr lang="en-GB" altLang="en-US" sz="3000" b="0">
                <a:latin typeface="Times New Roman" pitchFamily="16" charset="0"/>
                <a:cs typeface="Times New Roman" pitchFamily="16" charset="0"/>
              </a:rPr>
              <a:t>Big data: Structured data versus unstructured data</a:t>
            </a:r>
          </a:p>
          <a:p>
            <a:pPr marL="0" indent="0" algn="just">
              <a:lnSpc>
                <a:spcPct val="150000"/>
              </a:lnSpc>
              <a:buFont typeface="Wingdings" charset="2"/>
              <a:buChar char="q"/>
            </a:pPr>
            <a:r>
              <a:rPr lang="en-GB" altLang="en-US" sz="3000" b="0">
                <a:latin typeface="Times New Roman" pitchFamily="16" charset="0"/>
                <a:cs typeface="Times New Roman" pitchFamily="16" charset="0"/>
              </a:rPr>
              <a:t>Advancements in computer processing speed and new chip architectures</a:t>
            </a:r>
          </a:p>
          <a:p>
            <a:pPr marL="0" indent="0" algn="just">
              <a:lnSpc>
                <a:spcPct val="150000"/>
              </a:lnSpc>
              <a:buFont typeface="Wingdings" charset="2"/>
              <a:buChar char="q"/>
            </a:pPr>
            <a:r>
              <a:rPr lang="en-GB" altLang="en-US" sz="3000" b="0">
                <a:latin typeface="Times New Roman" pitchFamily="16" charset="0"/>
                <a:cs typeface="Times New Roman" pitchFamily="16" charset="0"/>
              </a:rPr>
              <a:t>Cloud computing and APIs</a:t>
            </a:r>
          </a:p>
          <a:p>
            <a:pPr marL="0" indent="0" algn="just">
              <a:lnSpc>
                <a:spcPct val="150000"/>
              </a:lnSpc>
              <a:buFont typeface="Wingdings" charset="2"/>
              <a:buChar char="q"/>
            </a:pPr>
            <a:r>
              <a:rPr lang="en-GB" altLang="en-US" sz="3000" b="0">
                <a:latin typeface="Times New Roman" pitchFamily="16" charset="0"/>
                <a:cs typeface="Times New Roman" pitchFamily="16" charset="0"/>
              </a:rPr>
              <a:t>The emergence of data science</a:t>
            </a:r>
          </a:p>
        </p:txBody>
      </p:sp>
      <p:sp>
        <p:nvSpPr>
          <p:cNvPr id="2" name="Slide Number Placeholder 1"/>
          <p:cNvSpPr>
            <a:spLocks noGrp="1"/>
          </p:cNvSpPr>
          <p:nvPr>
            <p:ph type="sldNum" idx="10"/>
          </p:nvPr>
        </p:nvSpPr>
        <p:spPr/>
        <p:txBody>
          <a:bodyPr/>
          <a:lstStyle/>
          <a:p>
            <a:pPr>
              <a:defRPr/>
            </a:pPr>
            <a:fld id="{A97D3ED9-D449-4DD6-8E1B-C8D877C7A686}" type="slidenum">
              <a:rPr lang="en-US" altLang="en-US" smtClean="0"/>
              <a:pPr>
                <a:defRPr/>
              </a:pPr>
              <a:t>86</a:t>
            </a:fld>
            <a:endParaRPr lang="en-US" altLang="en-US"/>
          </a:p>
        </p:txBody>
      </p:sp>
    </p:spTree>
    <p:extLst>
      <p:ext uri="{BB962C8B-B14F-4D97-AF65-F5344CB8AC3E}">
        <p14:creationId xmlns:p14="http://schemas.microsoft.com/office/powerpoint/2010/main" val="2465021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ChangeArrowheads="1"/>
          </p:cNvSpPr>
          <p:nvPr/>
        </p:nvSpPr>
        <p:spPr bwMode="auto">
          <a:xfrm>
            <a:off x="1135062" y="162580"/>
            <a:ext cx="4884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itchFamily="16" charset="0"/>
              <a:buNone/>
            </a:pPr>
            <a:r>
              <a:rPr lang="en-US" altLang="en-US" sz="2800" b="1" dirty="0">
                <a:latin typeface="+mn-lt"/>
                <a:cs typeface="Times New Roman" pitchFamily="16" charset="0"/>
              </a:rPr>
              <a:t>Applications of AI</a:t>
            </a:r>
          </a:p>
        </p:txBody>
      </p:sp>
      <p:sp>
        <p:nvSpPr>
          <p:cNvPr id="19461" name="Rectangle 4"/>
          <p:cNvSpPr>
            <a:spLocks noChangeArrowheads="1"/>
          </p:cNvSpPr>
          <p:nvPr/>
        </p:nvSpPr>
        <p:spPr bwMode="auto">
          <a:xfrm>
            <a:off x="304800" y="990600"/>
            <a:ext cx="8031163" cy="649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1pPr>
            <a:lvl2pPr>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2pPr>
            <a:lvl3pPr>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3pPr>
            <a:lvl4pPr>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4pPr>
            <a:lvl5pPr>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Microsoft YaHei" panose="020B0503020204020204" pitchFamily="34" charset="-122"/>
              </a:defRPr>
            </a:lvl9pPr>
          </a:lstStyle>
          <a:p>
            <a:pPr eaLnBrk="1" hangingPunct="1">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AI can solve complex problems in an efficient way in multiple industries</a:t>
            </a:r>
          </a:p>
          <a:p>
            <a:pPr eaLnBrk="1" hangingPunct="1">
              <a:buFont typeface="Arial" panose="020B0604020202020204" pitchFamily="34" charset="0"/>
              <a:buChar char="•"/>
              <a:defRPr/>
            </a:pPr>
            <a:r>
              <a:rPr lang="en-US" sz="2400" dirty="0">
                <a:solidFill>
                  <a:schemeClr val="tx1"/>
                </a:solidFill>
                <a:latin typeface="Times New Roman" panose="02020603050405020304" pitchFamily="18" charset="0"/>
                <a:cs typeface="Times New Roman" panose="02020603050405020304" pitchFamily="18" charset="0"/>
              </a:rPr>
              <a:t>some sectors which have the application of Artificial Intelligence </a:t>
            </a:r>
          </a:p>
          <a:p>
            <a:pPr>
              <a:defRPr/>
            </a:pPr>
            <a:endParaRPr lang="en-US"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defRPr/>
            </a:pPr>
            <a:r>
              <a:rPr lang="en-US" sz="2400" dirty="0">
                <a:solidFill>
                  <a:schemeClr val="tx1"/>
                </a:solidFill>
                <a:latin typeface="Times New Roman" panose="02020603050405020304" pitchFamily="18" charset="0"/>
                <a:cs typeface="Times New Roman" panose="02020603050405020304" pitchFamily="18" charset="0"/>
              </a:rPr>
              <a:t>AI in agriculture </a:t>
            </a:r>
          </a:p>
          <a:p>
            <a:pPr marL="457200" lvl="1" indent="0">
              <a:defRPr/>
            </a:pPr>
            <a:endParaRPr lang="en-US"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defRPr/>
            </a:pPr>
            <a:r>
              <a:rPr lang="en-US" sz="2400" dirty="0">
                <a:solidFill>
                  <a:schemeClr val="tx1"/>
                </a:solidFill>
                <a:latin typeface="Times New Roman" panose="02020603050405020304" pitchFamily="18" charset="0"/>
                <a:cs typeface="Times New Roman" panose="02020603050405020304" pitchFamily="18" charset="0"/>
              </a:rPr>
              <a:t>AI in Healthcare </a:t>
            </a:r>
          </a:p>
          <a:p>
            <a:pPr marL="457200" lvl="1" indent="0">
              <a:defRPr/>
            </a:pPr>
            <a:endParaRPr lang="en-US"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defRPr/>
            </a:pPr>
            <a:r>
              <a:rPr lang="en-US" sz="2400" dirty="0">
                <a:solidFill>
                  <a:schemeClr val="tx1"/>
                </a:solidFill>
                <a:latin typeface="Times New Roman" panose="02020603050405020304" pitchFamily="18" charset="0"/>
                <a:cs typeface="Times New Roman" panose="02020603050405020304" pitchFamily="18" charset="0"/>
              </a:rPr>
              <a:t>AI in education: </a:t>
            </a:r>
          </a:p>
          <a:p>
            <a:pPr marL="457200" lvl="1" indent="0">
              <a:defRPr/>
            </a:pPr>
            <a:endParaRPr lang="en-US"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defRPr/>
            </a:pPr>
            <a:r>
              <a:rPr lang="it-IT" sz="2400" dirty="0">
                <a:solidFill>
                  <a:schemeClr val="tx1"/>
                </a:solidFill>
                <a:latin typeface="Times New Roman" panose="02020603050405020304" pitchFamily="18" charset="0"/>
                <a:cs typeface="Times New Roman" panose="02020603050405020304" pitchFamily="18" charset="0"/>
              </a:rPr>
              <a:t>AI in Finance and E-commerce </a:t>
            </a:r>
          </a:p>
          <a:p>
            <a:pPr marL="800100" lvl="1" indent="-342900">
              <a:buFont typeface="Wingdings" panose="05000000000000000000" pitchFamily="2" charset="2"/>
              <a:buChar char="ü"/>
              <a:defRPr/>
            </a:pPr>
            <a:endParaRPr lang="en-US" sz="24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ü"/>
              <a:defRPr/>
            </a:pPr>
            <a:r>
              <a:rPr lang="en-US" sz="2400" dirty="0">
                <a:solidFill>
                  <a:schemeClr val="tx1"/>
                </a:solidFill>
                <a:latin typeface="Times New Roman" panose="02020603050405020304" pitchFamily="18" charset="0"/>
                <a:cs typeface="Times New Roman" panose="02020603050405020304" pitchFamily="18" charset="0"/>
              </a:rPr>
              <a:t>AI in Gaming </a:t>
            </a:r>
          </a:p>
          <a:p>
            <a:pPr>
              <a:defRPr/>
            </a:pPr>
            <a:endParaRPr lang="en-US" sz="2000" dirty="0">
              <a:latin typeface="Times New Roman" panose="02020603050405020304" pitchFamily="18" charset="0"/>
              <a:cs typeface="Times New Roman" panose="02020603050405020304" pitchFamily="18" charset="0"/>
            </a:endParaRPr>
          </a:p>
          <a:p>
            <a:pPr>
              <a:defRPr/>
            </a:pPr>
            <a:endParaRPr lang="en-US" sz="2000" dirty="0">
              <a:latin typeface="Times New Roman" panose="02020603050405020304" pitchFamily="18" charset="0"/>
              <a:cs typeface="Times New Roman" panose="02020603050405020304" pitchFamily="18" charset="0"/>
            </a:endParaRPr>
          </a:p>
          <a:p>
            <a:pPr>
              <a:defRPr/>
            </a:pPr>
            <a:endParaRPr lang="en-US" sz="2000" dirty="0">
              <a:solidFill>
                <a:schemeClr val="tx1"/>
              </a:solidFill>
              <a:latin typeface="Times New Roman" panose="02020603050405020304" pitchFamily="18" charset="0"/>
              <a:cs typeface="Times New Roman" panose="02020603050405020304" pitchFamily="18" charset="0"/>
            </a:endParaRPr>
          </a:p>
          <a:p>
            <a:pPr marL="0" indent="0" eaLnBrk="1" hangingPunct="1">
              <a:defRPr/>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5062" name="TextBox 1"/>
          <p:cNvSpPr txBox="1">
            <a:spLocks noChangeArrowheads="1"/>
          </p:cNvSpPr>
          <p:nvPr/>
        </p:nvSpPr>
        <p:spPr bwMode="auto">
          <a:xfrm>
            <a:off x="5029200" y="2209800"/>
            <a:ext cx="4191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bg1"/>
                </a:solidFill>
                <a:latin typeface="Arial" charset="0"/>
                <a:ea typeface="Microsoft YaHei" charset="-122"/>
              </a:defRPr>
            </a:lvl1pPr>
            <a:lvl2pPr>
              <a:defRPr>
                <a:solidFill>
                  <a:schemeClr val="bg1"/>
                </a:solidFill>
                <a:latin typeface="Arial" charset="0"/>
                <a:ea typeface="Microsoft YaHei" charset="-122"/>
              </a:defRPr>
            </a:lvl2pPr>
            <a:lvl3pPr>
              <a:defRPr>
                <a:solidFill>
                  <a:schemeClr val="bg1"/>
                </a:solidFill>
                <a:latin typeface="Arial" charset="0"/>
                <a:ea typeface="Microsoft YaHei" charset="-122"/>
              </a:defRPr>
            </a:lvl3pPr>
            <a:lvl4pPr>
              <a:defRPr>
                <a:solidFill>
                  <a:schemeClr val="bg1"/>
                </a:solidFill>
                <a:latin typeface="Arial" charset="0"/>
                <a:ea typeface="Microsoft YaHei" charset="-122"/>
              </a:defRPr>
            </a:lvl4pPr>
            <a:lvl5pPr>
              <a:defRPr>
                <a:solidFill>
                  <a:schemeClr val="bg1"/>
                </a:solidFill>
                <a:latin typeface="Arial" charset="0"/>
                <a:ea typeface="Microsoft YaHei" charset="-122"/>
              </a:defRPr>
            </a:lvl5pPr>
            <a:lvl6pPr marL="2514600" indent="-228600" defTabSz="457200" eaLnBrk="0" fontAlgn="base" hangingPunct="0">
              <a:spcBef>
                <a:spcPct val="0"/>
              </a:spcBef>
              <a:spcAft>
                <a:spcPct val="0"/>
              </a:spcAft>
              <a:defRPr>
                <a:solidFill>
                  <a:schemeClr val="bg1"/>
                </a:solidFill>
                <a:latin typeface="Arial" charset="0"/>
                <a:ea typeface="Microsoft YaHei" charset="-122"/>
              </a:defRPr>
            </a:lvl6pPr>
            <a:lvl7pPr marL="2971800" indent="-228600" defTabSz="457200" eaLnBrk="0" fontAlgn="base" hangingPunct="0">
              <a:spcBef>
                <a:spcPct val="0"/>
              </a:spcBef>
              <a:spcAft>
                <a:spcPct val="0"/>
              </a:spcAft>
              <a:defRPr>
                <a:solidFill>
                  <a:schemeClr val="bg1"/>
                </a:solidFill>
                <a:latin typeface="Arial" charset="0"/>
                <a:ea typeface="Microsoft YaHei" charset="-122"/>
              </a:defRPr>
            </a:lvl7pPr>
            <a:lvl8pPr marL="3429000" indent="-228600" defTabSz="457200" eaLnBrk="0" fontAlgn="base" hangingPunct="0">
              <a:spcBef>
                <a:spcPct val="0"/>
              </a:spcBef>
              <a:spcAft>
                <a:spcPct val="0"/>
              </a:spcAft>
              <a:defRPr>
                <a:solidFill>
                  <a:schemeClr val="bg1"/>
                </a:solidFill>
                <a:latin typeface="Arial" charset="0"/>
                <a:ea typeface="Microsoft YaHei" charset="-122"/>
              </a:defRPr>
            </a:lvl8pPr>
            <a:lvl9pPr marL="3886200" indent="-228600" defTabSz="457200" eaLnBrk="0" fontAlgn="base" hangingPunct="0">
              <a:spcBef>
                <a:spcPct val="0"/>
              </a:spcBef>
              <a:spcAft>
                <a:spcPct val="0"/>
              </a:spcAft>
              <a:defRPr>
                <a:solidFill>
                  <a:schemeClr val="bg1"/>
                </a:solidFill>
                <a:latin typeface="Arial" charset="0"/>
                <a:ea typeface="Microsoft YaHei" charset="-122"/>
              </a:defRPr>
            </a:lvl9pPr>
          </a:lstStyle>
          <a:p>
            <a:pPr>
              <a:buFont typeface="Wingdings" charset="2"/>
              <a:buChar char="ü"/>
            </a:pPr>
            <a:endParaRPr lang="en-US" altLang="en-US" sz="2000" dirty="0">
              <a:solidFill>
                <a:schemeClr val="tx1"/>
              </a:solidFill>
              <a:latin typeface="Times New Roman" pitchFamily="16" charset="0"/>
              <a:cs typeface="Times New Roman" pitchFamily="16" charset="0"/>
            </a:endParaRPr>
          </a:p>
          <a:p>
            <a:pPr>
              <a:buFont typeface="Wingdings" charset="2"/>
              <a:buChar char="ü"/>
            </a:pPr>
            <a:r>
              <a:rPr lang="en-US" altLang="en-US" sz="2400" dirty="0">
                <a:solidFill>
                  <a:schemeClr val="tx1"/>
                </a:solidFill>
                <a:latin typeface="Times New Roman" pitchFamily="16" charset="0"/>
                <a:cs typeface="Times New Roman" pitchFamily="16" charset="0"/>
              </a:rPr>
              <a:t>AI in Social Media</a:t>
            </a:r>
          </a:p>
          <a:p>
            <a:pPr>
              <a:buFont typeface="Wingdings" charset="2"/>
              <a:buChar char="ü"/>
            </a:pPr>
            <a:r>
              <a:rPr lang="en-US" altLang="en-US" sz="2400" dirty="0">
                <a:solidFill>
                  <a:schemeClr val="tx1"/>
                </a:solidFill>
                <a:latin typeface="Times New Roman" pitchFamily="16" charset="0"/>
                <a:cs typeface="Times New Roman" pitchFamily="16" charset="0"/>
              </a:rPr>
              <a:t>AI in Data Security </a:t>
            </a:r>
          </a:p>
          <a:p>
            <a:pPr>
              <a:buFont typeface="Wingdings" charset="2"/>
              <a:buChar char="ü"/>
            </a:pPr>
            <a:r>
              <a:rPr lang="en-US" altLang="en-US" sz="2400" dirty="0">
                <a:solidFill>
                  <a:schemeClr val="tx1"/>
                </a:solidFill>
                <a:latin typeface="Times New Roman" pitchFamily="16" charset="0"/>
                <a:cs typeface="Times New Roman" pitchFamily="16" charset="0"/>
              </a:rPr>
              <a:t> </a:t>
            </a:r>
          </a:p>
          <a:p>
            <a:pPr>
              <a:buFont typeface="Wingdings" charset="2"/>
              <a:buChar char="ü"/>
            </a:pPr>
            <a:r>
              <a:rPr lang="en-US" altLang="en-US" sz="2400" dirty="0">
                <a:solidFill>
                  <a:schemeClr val="tx1"/>
                </a:solidFill>
                <a:latin typeface="Times New Roman" pitchFamily="16" charset="0"/>
                <a:cs typeface="Times New Roman" pitchFamily="16" charset="0"/>
              </a:rPr>
              <a:t>AI in Travel &amp;Transport </a:t>
            </a:r>
          </a:p>
          <a:p>
            <a:pPr>
              <a:buFont typeface="Wingdings" charset="2"/>
              <a:buChar char="ü"/>
            </a:pPr>
            <a:endParaRPr lang="en-US" altLang="en-US" sz="2400" dirty="0">
              <a:solidFill>
                <a:schemeClr val="tx1"/>
              </a:solidFill>
              <a:latin typeface="Times New Roman" pitchFamily="16" charset="0"/>
              <a:cs typeface="Times New Roman" pitchFamily="16" charset="0"/>
            </a:endParaRPr>
          </a:p>
          <a:p>
            <a:pPr>
              <a:buFont typeface="Wingdings" charset="2"/>
              <a:buChar char="ü"/>
            </a:pPr>
            <a:r>
              <a:rPr lang="en-US" altLang="en-US" sz="2400" dirty="0">
                <a:solidFill>
                  <a:schemeClr val="tx1"/>
                </a:solidFill>
                <a:latin typeface="Times New Roman" pitchFamily="16" charset="0"/>
                <a:cs typeface="Times New Roman" pitchFamily="16" charset="0"/>
              </a:rPr>
              <a:t>AI in the Automotive Industry </a:t>
            </a:r>
          </a:p>
          <a:p>
            <a:pPr>
              <a:buFont typeface="Wingdings" charset="2"/>
              <a:buChar char="ü"/>
            </a:pPr>
            <a:endParaRPr lang="en-US" altLang="en-US" sz="2400" dirty="0">
              <a:solidFill>
                <a:schemeClr val="tx1"/>
              </a:solidFill>
              <a:latin typeface="Times New Roman" pitchFamily="16" charset="0"/>
              <a:cs typeface="Times New Roman" pitchFamily="16" charset="0"/>
            </a:endParaRPr>
          </a:p>
          <a:p>
            <a:pPr>
              <a:buFont typeface="Wingdings" charset="2"/>
              <a:buChar char="ü"/>
            </a:pPr>
            <a:r>
              <a:rPr lang="en-US" altLang="en-US" sz="2400" dirty="0">
                <a:solidFill>
                  <a:schemeClr val="tx1"/>
                </a:solidFill>
                <a:latin typeface="Times New Roman" pitchFamily="16" charset="0"/>
                <a:cs typeface="Times New Roman" pitchFamily="16" charset="0"/>
              </a:rPr>
              <a:t>AI in Robotics: </a:t>
            </a:r>
          </a:p>
          <a:p>
            <a:pPr>
              <a:buFont typeface="Wingdings" charset="2"/>
              <a:buChar char="ü"/>
            </a:pPr>
            <a:endParaRPr lang="en-US" altLang="en-US" sz="2400" dirty="0">
              <a:solidFill>
                <a:schemeClr val="tx1"/>
              </a:solidFill>
              <a:latin typeface="Times New Roman" pitchFamily="16" charset="0"/>
              <a:cs typeface="Times New Roman" pitchFamily="16" charset="0"/>
            </a:endParaRPr>
          </a:p>
          <a:p>
            <a:pPr>
              <a:buFont typeface="Wingdings" charset="2"/>
              <a:buChar char="ü"/>
            </a:pPr>
            <a:r>
              <a:rPr lang="en-US" altLang="en-US" sz="2400" dirty="0">
                <a:solidFill>
                  <a:schemeClr val="tx1"/>
                </a:solidFill>
                <a:latin typeface="Times New Roman" pitchFamily="16" charset="0"/>
                <a:cs typeface="Times New Roman" pitchFamily="16" charset="0"/>
              </a:rPr>
              <a:t>AI in Entertainment </a:t>
            </a:r>
          </a:p>
          <a:p>
            <a:pPr>
              <a:buFont typeface="Wingdings" charset="2"/>
              <a:buChar char="ü"/>
            </a:pPr>
            <a:endParaRPr lang="en-US" altLang="en-US" sz="2000" dirty="0">
              <a:solidFill>
                <a:schemeClr val="tx1"/>
              </a:solidFill>
              <a:latin typeface="Times New Roman" pitchFamily="16" charset="0"/>
              <a:cs typeface="Times New Roman" pitchFamily="16" charset="0"/>
            </a:endParaRPr>
          </a:p>
          <a:p>
            <a:pPr>
              <a:buFont typeface="Wingdings" charset="2"/>
              <a:buChar char="ü"/>
            </a:pPr>
            <a:endParaRPr lang="en-US" altLang="en-US" sz="2000" dirty="0">
              <a:solidFill>
                <a:schemeClr val="tx1"/>
              </a:solidFill>
              <a:latin typeface="Times New Roman" pitchFamily="16" charset="0"/>
              <a:cs typeface="Times New Roman" pitchFamily="16" charset="0"/>
            </a:endParaRPr>
          </a:p>
        </p:txBody>
      </p:sp>
      <p:sp>
        <p:nvSpPr>
          <p:cNvPr id="3" name="Slide Number Placeholder 2"/>
          <p:cNvSpPr>
            <a:spLocks noGrp="1"/>
          </p:cNvSpPr>
          <p:nvPr>
            <p:ph type="sldNum" idx="10"/>
          </p:nvPr>
        </p:nvSpPr>
        <p:spPr/>
        <p:txBody>
          <a:bodyPr/>
          <a:lstStyle/>
          <a:p>
            <a:pPr>
              <a:defRPr/>
            </a:pPr>
            <a:fld id="{01C43323-4143-4FCA-BBA6-2D6582463DE0}" type="slidenum">
              <a:rPr lang="en-US" altLang="en-US" smtClean="0"/>
              <a:pPr>
                <a:defRPr/>
              </a:pPr>
              <a:t>87</a:t>
            </a:fld>
            <a:endParaRPr lang="en-US" altLang="en-US"/>
          </a:p>
        </p:txBody>
      </p:sp>
    </p:spTree>
    <p:extLst>
      <p:ext uri="{BB962C8B-B14F-4D97-AF65-F5344CB8AC3E}">
        <p14:creationId xmlns:p14="http://schemas.microsoft.com/office/powerpoint/2010/main" val="3290542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ChangeArrowheads="1"/>
          </p:cNvSpPr>
          <p:nvPr/>
        </p:nvSpPr>
        <p:spPr bwMode="auto">
          <a:xfrm>
            <a:off x="1143000" y="101025"/>
            <a:ext cx="6553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200" b="1">
                <a:latin typeface="+mn-lt"/>
              </a:rPr>
              <a:t>AI tools and platforms </a:t>
            </a:r>
          </a:p>
        </p:txBody>
      </p:sp>
      <p:sp>
        <p:nvSpPr>
          <p:cNvPr id="46085" name="Rectangle 4"/>
          <p:cNvSpPr>
            <a:spLocks noChangeArrowheads="1"/>
          </p:cNvSpPr>
          <p:nvPr/>
        </p:nvSpPr>
        <p:spPr bwMode="auto">
          <a:xfrm>
            <a:off x="76200" y="1031875"/>
            <a:ext cx="8915400" cy="518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bg1"/>
                </a:solidFill>
                <a:latin typeface="Arial" charset="0"/>
                <a:ea typeface="Microsoft YaHei" charset="-122"/>
              </a:defRPr>
            </a:lvl1pPr>
            <a:lvl2pPr>
              <a:defRPr>
                <a:solidFill>
                  <a:schemeClr val="bg1"/>
                </a:solidFill>
                <a:latin typeface="Arial" charset="0"/>
                <a:ea typeface="Microsoft YaHei" charset="-122"/>
              </a:defRPr>
            </a:lvl2pPr>
            <a:lvl3pPr>
              <a:defRPr>
                <a:solidFill>
                  <a:schemeClr val="bg1"/>
                </a:solidFill>
                <a:latin typeface="Arial" charset="0"/>
                <a:ea typeface="Microsoft YaHei" charset="-122"/>
              </a:defRPr>
            </a:lvl3pPr>
            <a:lvl4pPr>
              <a:defRPr>
                <a:solidFill>
                  <a:schemeClr val="bg1"/>
                </a:solidFill>
                <a:latin typeface="Arial" charset="0"/>
                <a:ea typeface="Microsoft YaHei" charset="-122"/>
              </a:defRPr>
            </a:lvl4pPr>
            <a:lvl5pPr>
              <a:defRPr>
                <a:solidFill>
                  <a:schemeClr val="bg1"/>
                </a:solidFill>
                <a:latin typeface="Arial" charset="0"/>
                <a:ea typeface="Microsoft YaHei" charset="-122"/>
              </a:defRPr>
            </a:lvl5pPr>
            <a:lvl6pPr marL="2514600" indent="-228600" defTabSz="457200" eaLnBrk="0" fontAlgn="base" hangingPunct="0">
              <a:spcBef>
                <a:spcPct val="0"/>
              </a:spcBef>
              <a:spcAft>
                <a:spcPct val="0"/>
              </a:spcAft>
              <a:defRPr>
                <a:solidFill>
                  <a:schemeClr val="bg1"/>
                </a:solidFill>
                <a:latin typeface="Arial" charset="0"/>
                <a:ea typeface="Microsoft YaHei" charset="-122"/>
              </a:defRPr>
            </a:lvl6pPr>
            <a:lvl7pPr marL="2971800" indent="-228600" defTabSz="457200" eaLnBrk="0" fontAlgn="base" hangingPunct="0">
              <a:spcBef>
                <a:spcPct val="0"/>
              </a:spcBef>
              <a:spcAft>
                <a:spcPct val="0"/>
              </a:spcAft>
              <a:defRPr>
                <a:solidFill>
                  <a:schemeClr val="bg1"/>
                </a:solidFill>
                <a:latin typeface="Arial" charset="0"/>
                <a:ea typeface="Microsoft YaHei" charset="-122"/>
              </a:defRPr>
            </a:lvl7pPr>
            <a:lvl8pPr marL="3429000" indent="-228600" defTabSz="457200" eaLnBrk="0" fontAlgn="base" hangingPunct="0">
              <a:spcBef>
                <a:spcPct val="0"/>
              </a:spcBef>
              <a:spcAft>
                <a:spcPct val="0"/>
              </a:spcAft>
              <a:defRPr>
                <a:solidFill>
                  <a:schemeClr val="bg1"/>
                </a:solidFill>
                <a:latin typeface="Arial" charset="0"/>
                <a:ea typeface="Microsoft YaHei" charset="-122"/>
              </a:defRPr>
            </a:lvl8pPr>
            <a:lvl9pPr marL="3886200" indent="-228600" defTabSz="457200" eaLnBrk="0" fontAlgn="base" hangingPunct="0">
              <a:spcBef>
                <a:spcPct val="0"/>
              </a:spcBef>
              <a:spcAft>
                <a:spcPct val="0"/>
              </a:spcAft>
              <a:defRPr>
                <a:solidFill>
                  <a:schemeClr val="bg1"/>
                </a:solidFill>
                <a:latin typeface="Arial" charset="0"/>
                <a:ea typeface="Microsoft YaHei" charset="-122"/>
              </a:defRPr>
            </a:lvl9pPr>
          </a:lstStyle>
          <a:p>
            <a:pPr algn="just">
              <a:lnSpc>
                <a:spcPct val="150000"/>
              </a:lnSpc>
              <a:buFont typeface="Arial" charset="0"/>
              <a:buChar char="•"/>
            </a:pPr>
            <a:r>
              <a:rPr lang="en-US" altLang="en-US" sz="2800" dirty="0">
                <a:solidFill>
                  <a:schemeClr val="tx1"/>
                </a:solidFill>
                <a:latin typeface="Times New Roman" pitchFamily="16" charset="0"/>
              </a:rPr>
              <a:t>AI platforms are defined as some sort of hardware architecture or software framework , that allows the software to run.</a:t>
            </a:r>
          </a:p>
          <a:p>
            <a:pPr algn="just">
              <a:lnSpc>
                <a:spcPct val="150000"/>
              </a:lnSpc>
              <a:buFont typeface="Arial" charset="0"/>
              <a:buChar char="•"/>
            </a:pPr>
            <a:r>
              <a:rPr lang="en-US" altLang="en-US" sz="2800" dirty="0">
                <a:solidFill>
                  <a:schemeClr val="tx1"/>
                </a:solidFill>
                <a:latin typeface="Times New Roman" pitchFamily="16" charset="0"/>
              </a:rPr>
              <a:t>Artificial intelligence (AI) platforms provide users a tool kit to build intelligent applications </a:t>
            </a:r>
          </a:p>
          <a:p>
            <a:pPr algn="just">
              <a:lnSpc>
                <a:spcPct val="150000"/>
              </a:lnSpc>
              <a:buFont typeface="Arial" charset="0"/>
              <a:buChar char="•"/>
            </a:pPr>
            <a:r>
              <a:rPr lang="en-US" altLang="en-US" sz="2800" dirty="0">
                <a:solidFill>
                  <a:schemeClr val="tx1"/>
                </a:solidFill>
                <a:latin typeface="Times New Roman" pitchFamily="16" charset="0"/>
              </a:rPr>
              <a:t>Some platforms offer pre-built algorithms and simplistic workflows, others require a greater knowledge of development and coding </a:t>
            </a:r>
          </a:p>
        </p:txBody>
      </p:sp>
      <p:sp>
        <p:nvSpPr>
          <p:cNvPr id="3" name="Slide Number Placeholder 2"/>
          <p:cNvSpPr>
            <a:spLocks noGrp="1"/>
          </p:cNvSpPr>
          <p:nvPr>
            <p:ph type="sldNum" idx="10"/>
          </p:nvPr>
        </p:nvSpPr>
        <p:spPr/>
        <p:txBody>
          <a:bodyPr/>
          <a:lstStyle/>
          <a:p>
            <a:pPr>
              <a:defRPr/>
            </a:pPr>
            <a:fld id="{01C43323-4143-4FCA-BBA6-2D6582463DE0}" type="slidenum">
              <a:rPr lang="en-US" altLang="en-US" smtClean="0"/>
              <a:pPr>
                <a:defRPr/>
              </a:pPr>
              <a:t>88</a:t>
            </a:fld>
            <a:endParaRPr lang="en-US" altLang="en-US"/>
          </a:p>
        </p:txBody>
      </p:sp>
    </p:spTree>
    <p:extLst>
      <p:ext uri="{BB962C8B-B14F-4D97-AF65-F5344CB8AC3E}">
        <p14:creationId xmlns:p14="http://schemas.microsoft.com/office/powerpoint/2010/main" val="963729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838200"/>
            <a:ext cx="7543800" cy="5694363"/>
          </a:xfrm>
          <a:prstGeom prst="rect">
            <a:avLst/>
          </a:prstGeom>
        </p:spPr>
        <p:txBody>
          <a:bodyPr>
            <a:spAutoFit/>
          </a:bodyPr>
          <a:lstStyle/>
          <a:p>
            <a:pPr>
              <a:lnSpc>
                <a:spcPct val="150000"/>
              </a:lnSpc>
              <a:defRPr/>
            </a:pPr>
            <a:r>
              <a:rPr lang="en-US" sz="2800" dirty="0">
                <a:solidFill>
                  <a:srgbClr val="000000"/>
                </a:solidFill>
                <a:latin typeface="Times New Roman" panose="02020603050405020304" pitchFamily="18" charset="0"/>
                <a:ea typeface="Microsoft YaHei" panose="020B0503020204020204" pitchFamily="34" charset="-122"/>
              </a:rPr>
              <a:t>Some functionality of the algorithms are:</a:t>
            </a:r>
          </a:p>
          <a:p>
            <a:pPr marL="342900" indent="-342900">
              <a:lnSpc>
                <a:spcPct val="150000"/>
              </a:lnSpc>
              <a:buFont typeface="Arial" panose="020B0604020202020204" pitchFamily="34" charset="0"/>
              <a:buChar char="•"/>
              <a:defRPr/>
            </a:pPr>
            <a:r>
              <a:rPr lang="en-US" sz="2800" dirty="0">
                <a:solidFill>
                  <a:srgbClr val="000000"/>
                </a:solidFill>
                <a:latin typeface="Times New Roman" panose="02020603050405020304" pitchFamily="18" charset="0"/>
                <a:ea typeface="Microsoft YaHei" panose="020B0503020204020204" pitchFamily="34" charset="-122"/>
              </a:rPr>
              <a:t>Image Processing </a:t>
            </a:r>
          </a:p>
          <a:p>
            <a:pPr marL="342900" indent="-342900">
              <a:lnSpc>
                <a:spcPct val="150000"/>
              </a:lnSpc>
              <a:buFont typeface="Arial" panose="020B0604020202020204" pitchFamily="34" charset="0"/>
              <a:buChar char="•"/>
              <a:defRPr/>
            </a:pPr>
            <a:r>
              <a:rPr lang="en-US" sz="2800" dirty="0">
                <a:solidFill>
                  <a:srgbClr val="000000"/>
                </a:solidFill>
                <a:latin typeface="Times New Roman" panose="02020603050405020304" pitchFamily="18" charset="0"/>
                <a:ea typeface="Microsoft YaHei" panose="020B0503020204020204" pitchFamily="34" charset="-122"/>
              </a:rPr>
              <a:t>Natural language processing (information retrieval, text mining, question answering, machine translation …</a:t>
            </a:r>
            <a:r>
              <a:rPr lang="en-US" sz="2800" dirty="0" err="1">
                <a:solidFill>
                  <a:srgbClr val="000000"/>
                </a:solidFill>
                <a:latin typeface="Times New Roman" panose="02020603050405020304" pitchFamily="18" charset="0"/>
                <a:ea typeface="Microsoft YaHei" panose="020B0503020204020204" pitchFamily="34" charset="-122"/>
              </a:rPr>
              <a:t>etc</a:t>
            </a:r>
            <a:r>
              <a:rPr lang="en-US" sz="2800" dirty="0">
                <a:solidFill>
                  <a:srgbClr val="000000"/>
                </a:solidFill>
                <a:latin typeface="Times New Roman" panose="02020603050405020304" pitchFamily="18" charset="0"/>
                <a:ea typeface="Microsoft YaHei" panose="020B0503020204020204" pitchFamily="34" charset="-122"/>
              </a:rPr>
              <a:t>)</a:t>
            </a:r>
          </a:p>
          <a:p>
            <a:pPr marL="342900" indent="-342900">
              <a:lnSpc>
                <a:spcPct val="150000"/>
              </a:lnSpc>
              <a:buFont typeface="Arial" panose="020B0604020202020204" pitchFamily="34" charset="0"/>
              <a:buChar char="•"/>
              <a:defRPr/>
            </a:pPr>
            <a:r>
              <a:rPr lang="en-US" sz="2800" dirty="0">
                <a:solidFill>
                  <a:srgbClr val="000000"/>
                </a:solidFill>
                <a:latin typeface="Times New Roman" panose="02020603050405020304" pitchFamily="18" charset="0"/>
                <a:ea typeface="Microsoft YaHei" panose="020B0503020204020204" pitchFamily="34" charset="-122"/>
              </a:rPr>
              <a:t>Voice recognition </a:t>
            </a:r>
          </a:p>
          <a:p>
            <a:pPr marL="342900" indent="-342900">
              <a:lnSpc>
                <a:spcPct val="150000"/>
              </a:lnSpc>
              <a:buFont typeface="Arial" panose="020B0604020202020204" pitchFamily="34" charset="0"/>
              <a:buChar char="•"/>
              <a:defRPr/>
            </a:pPr>
            <a:r>
              <a:rPr lang="en-US" sz="2800" dirty="0">
                <a:solidFill>
                  <a:srgbClr val="000000"/>
                </a:solidFill>
                <a:latin typeface="Times New Roman" panose="02020603050405020304" pitchFamily="18" charset="0"/>
                <a:ea typeface="Microsoft YaHei" panose="020B0503020204020204" pitchFamily="34" charset="-122"/>
              </a:rPr>
              <a:t>Recommendation system </a:t>
            </a:r>
          </a:p>
          <a:p>
            <a:pPr marL="342900" indent="-342900">
              <a:lnSpc>
                <a:spcPct val="150000"/>
              </a:lnSpc>
              <a:buFont typeface="Arial" panose="020B0604020202020204" pitchFamily="34" charset="0"/>
              <a:buChar char="•"/>
              <a:defRPr/>
            </a:pPr>
            <a:r>
              <a:rPr lang="en-US" sz="2800" dirty="0">
                <a:solidFill>
                  <a:srgbClr val="000000"/>
                </a:solidFill>
                <a:latin typeface="Times New Roman" panose="02020603050405020304" pitchFamily="18" charset="0"/>
                <a:ea typeface="Microsoft YaHei" panose="020B0503020204020204" pitchFamily="34" charset="-122"/>
              </a:rPr>
              <a:t>Predictive analytics </a:t>
            </a:r>
          </a:p>
          <a:p>
            <a:pPr marL="342900" indent="-342900">
              <a:buFont typeface="Arial" panose="020B0604020202020204" pitchFamily="34" charset="0"/>
              <a:buChar char="•"/>
              <a:defRPr/>
            </a:pPr>
            <a:endParaRPr lang="en-US" sz="2800" dirty="0">
              <a:latin typeface="Arial" panose="020B0604020202020204" pitchFamily="34" charset="0"/>
              <a:ea typeface="Microsoft YaHei" panose="020B0503020204020204" pitchFamily="34" charset="-122"/>
            </a:endParaRPr>
          </a:p>
        </p:txBody>
      </p:sp>
      <p:sp>
        <p:nvSpPr>
          <p:cNvPr id="3" name="Slide Number Placeholder 2"/>
          <p:cNvSpPr>
            <a:spLocks noGrp="1"/>
          </p:cNvSpPr>
          <p:nvPr>
            <p:ph type="sldNum" idx="10"/>
          </p:nvPr>
        </p:nvSpPr>
        <p:spPr/>
        <p:txBody>
          <a:bodyPr/>
          <a:lstStyle/>
          <a:p>
            <a:pPr>
              <a:defRPr/>
            </a:pPr>
            <a:fld id="{01C43323-4143-4FCA-BBA6-2D6582463DE0}" type="slidenum">
              <a:rPr lang="en-US" altLang="en-US" smtClean="0"/>
              <a:pPr>
                <a:defRPr/>
              </a:pPr>
              <a:t>89</a:t>
            </a:fld>
            <a:endParaRPr lang="en-US" altLang="en-US"/>
          </a:p>
        </p:txBody>
      </p:sp>
      <p:sp>
        <p:nvSpPr>
          <p:cNvPr id="5" name="Title 1"/>
          <p:cNvSpPr txBox="1">
            <a:spLocks/>
          </p:cNvSpPr>
          <p:nvPr/>
        </p:nvSpPr>
        <p:spPr>
          <a:xfrm>
            <a:off x="838200" y="152400"/>
            <a:ext cx="8153400" cy="457200"/>
          </a:xfrm>
          <a:prstGeom prst="rect">
            <a:avLst/>
          </a:prstGeom>
        </p:spPr>
        <p:txBody>
          <a:bodyPr/>
          <a:lstStyle>
            <a:lvl1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2pPr>
            <a:lvl3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3pPr>
            <a:lvl4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4pPr>
            <a:lvl5pPr algn="ctr" defTabSz="457200" rtl="0" eaLnBrk="0" fontAlgn="base" hangingPunct="0">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5pPr>
            <a:lvl6pPr marL="25146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6pPr>
            <a:lvl7pPr marL="29718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7pPr>
            <a:lvl8pPr marL="34290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8pPr>
            <a:lvl9pPr marL="3886200" indent="-228600" algn="ctr" defTabSz="457200" rtl="0" fontAlgn="base">
              <a:spcBef>
                <a:spcPct val="0"/>
              </a:spcBef>
              <a:spcAft>
                <a:spcPct val="0"/>
              </a:spcAft>
              <a:buClr>
                <a:srgbClr val="000000"/>
              </a:buClr>
              <a:buSzPct val="100000"/>
              <a:buFont typeface="Times New Roman" pitchFamily="16" charset="0"/>
              <a:defRPr sz="2800" b="1">
                <a:solidFill>
                  <a:srgbClr val="FFFFFF"/>
                </a:solidFill>
                <a:latin typeface="Arial" charset="0"/>
                <a:cs typeface="Arial" charset="0"/>
              </a:defRPr>
            </a:lvl9pPr>
          </a:lstStyle>
          <a:p>
            <a:r>
              <a:rPr lang="en-GB" altLang="en-US" sz="3200" kern="0" dirty="0">
                <a:solidFill>
                  <a:schemeClr val="bg1"/>
                </a:solidFill>
                <a:latin typeface="+mn-lt"/>
                <a:cs typeface="Times New Roman" pitchFamily="16" charset="0"/>
              </a:rPr>
              <a:t>Functionalities  of AI Algorithms</a:t>
            </a:r>
          </a:p>
        </p:txBody>
      </p:sp>
    </p:spTree>
    <p:extLst>
      <p:ext uri="{BB962C8B-B14F-4D97-AF65-F5344CB8AC3E}">
        <p14:creationId xmlns:p14="http://schemas.microsoft.com/office/powerpoint/2010/main" val="243517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848600" cy="685800"/>
          </a:xfrm>
        </p:spPr>
        <p:txBody>
          <a:bodyPr>
            <a:normAutofit fontScale="90000"/>
          </a:bodyPr>
          <a:lstStyle/>
          <a:p>
            <a:r>
              <a:rPr lang="en-US" b="1" dirty="0">
                <a:effectLst>
                  <a:outerShdw blurRad="38100" dist="38100" dir="2700000" algn="tl">
                    <a:srgbClr val="000000">
                      <a:alpha val="43137"/>
                    </a:srgbClr>
                  </a:outerShdw>
                </a:effectLst>
              </a:rPr>
              <a:t>The Most Important Inventions of the Industrial Revolution</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Transportation</a:t>
            </a:r>
            <a:r>
              <a:rPr lang="en-US" b="0" dirty="0">
                <a:latin typeface="Times New Roman" panose="02020603050405020304" pitchFamily="18" charset="0"/>
                <a:cs typeface="Times New Roman" panose="02020603050405020304" pitchFamily="18" charset="0"/>
              </a:rPr>
              <a:t>: The Steam Engine, The Railroad, The Diesel Engine, The Airplane.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Communication</a:t>
            </a:r>
            <a:r>
              <a:rPr lang="en-US" b="0" dirty="0">
                <a:latin typeface="Times New Roman" panose="02020603050405020304" pitchFamily="18" charset="0"/>
                <a:cs typeface="Times New Roman" panose="02020603050405020304" pitchFamily="18" charset="0"/>
              </a:rPr>
              <a:t>: The Telegraph. The Transatlantic Cable. The Phonograph. The Telephone.  </a:t>
            </a:r>
          </a:p>
          <a:p>
            <a:pPr marL="457200" indent="-457200">
              <a:buFont typeface="Arial" panose="020B0604020202020204" pitchFamily="34" charset="0"/>
              <a:buChar char="•"/>
            </a:pPr>
            <a:r>
              <a:rPr lang="en-US" b="0" dirty="0">
                <a:solidFill>
                  <a:srgbClr val="FF0000"/>
                </a:solidFill>
                <a:latin typeface="Times New Roman" panose="02020603050405020304" pitchFamily="18" charset="0"/>
                <a:cs typeface="Times New Roman" panose="02020603050405020304" pitchFamily="18" charset="0"/>
              </a:rPr>
              <a:t>Industry</a:t>
            </a:r>
            <a:r>
              <a:rPr lang="en-US" b="0" dirty="0">
                <a:latin typeface="Times New Roman" panose="02020603050405020304" pitchFamily="18" charset="0"/>
                <a:cs typeface="Times New Roman" panose="02020603050405020304" pitchFamily="18" charset="0"/>
              </a:rPr>
              <a:t>: The Cotton Gin. The Sewing Machine. Electric Lights. </a:t>
            </a:r>
          </a:p>
        </p:txBody>
      </p:sp>
      <p:sp>
        <p:nvSpPr>
          <p:cNvPr id="4" name="Slide Number Placeholder 3"/>
          <p:cNvSpPr>
            <a:spLocks noGrp="1"/>
          </p:cNvSpPr>
          <p:nvPr>
            <p:ph type="sldNum" idx="10"/>
          </p:nvPr>
        </p:nvSpPr>
        <p:spPr/>
        <p:txBody>
          <a:bodyPr/>
          <a:lstStyle/>
          <a:p>
            <a:pPr>
              <a:defRPr/>
            </a:pPr>
            <a:fld id="{D297423D-D407-45BB-BA72-3B9888490BA4}" type="slidenum">
              <a:rPr lang="en-US" altLang="en-US" smtClean="0"/>
              <a:pPr>
                <a:defRPr/>
              </a:pPr>
              <a:t>9</a:t>
            </a:fld>
            <a:endParaRPr lang="en-US" altLang="en-US"/>
          </a:p>
        </p:txBody>
      </p:sp>
    </p:spTree>
    <p:extLst>
      <p:ext uri="{BB962C8B-B14F-4D97-AF65-F5344CB8AC3E}">
        <p14:creationId xmlns:p14="http://schemas.microsoft.com/office/powerpoint/2010/main" val="27775285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ChangeArrowheads="1"/>
          </p:cNvSpPr>
          <p:nvPr/>
        </p:nvSpPr>
        <p:spPr bwMode="auto">
          <a:xfrm>
            <a:off x="427038" y="914400"/>
            <a:ext cx="8259762"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en-US" sz="2800">
                <a:solidFill>
                  <a:schemeClr val="tx1"/>
                </a:solidFill>
                <a:latin typeface="Times New Roman" pitchFamily="16" charset="0"/>
                <a:cs typeface="Times New Roman" pitchFamily="16" charset="0"/>
              </a:rPr>
              <a:t>✓ Search and optimization </a:t>
            </a:r>
          </a:p>
          <a:p>
            <a:pPr>
              <a:lnSpc>
                <a:spcPct val="150000"/>
              </a:lnSpc>
            </a:pPr>
            <a:r>
              <a:rPr lang="en-US" altLang="en-US" sz="2800">
                <a:solidFill>
                  <a:schemeClr val="tx1"/>
                </a:solidFill>
                <a:latin typeface="Times New Roman" pitchFamily="16" charset="0"/>
                <a:cs typeface="Times New Roman" pitchFamily="16" charset="0"/>
              </a:rPr>
              <a:t>✓ Logic </a:t>
            </a:r>
          </a:p>
          <a:p>
            <a:pPr>
              <a:lnSpc>
                <a:spcPct val="150000"/>
              </a:lnSpc>
            </a:pPr>
            <a:r>
              <a:rPr lang="en-US" altLang="en-US" sz="2800">
                <a:solidFill>
                  <a:schemeClr val="tx1"/>
                </a:solidFill>
                <a:latin typeface="Times New Roman" pitchFamily="16" charset="0"/>
                <a:cs typeface="Times New Roman" pitchFamily="16" charset="0"/>
              </a:rPr>
              <a:t>✓ Probabilistic methods for uncertain reasoning </a:t>
            </a:r>
          </a:p>
          <a:p>
            <a:pPr>
              <a:lnSpc>
                <a:spcPct val="150000"/>
              </a:lnSpc>
            </a:pPr>
            <a:r>
              <a:rPr lang="en-US" altLang="en-US" sz="2800">
                <a:solidFill>
                  <a:schemeClr val="tx1"/>
                </a:solidFill>
                <a:latin typeface="Times New Roman" pitchFamily="16" charset="0"/>
                <a:cs typeface="Times New Roman" pitchFamily="16" charset="0"/>
              </a:rPr>
              <a:t>✓ Classifiers and statistical learning methods </a:t>
            </a:r>
          </a:p>
          <a:p>
            <a:pPr>
              <a:lnSpc>
                <a:spcPct val="150000"/>
              </a:lnSpc>
            </a:pPr>
            <a:r>
              <a:rPr lang="en-US" altLang="en-US" sz="2800">
                <a:solidFill>
                  <a:schemeClr val="tx1"/>
                </a:solidFill>
                <a:latin typeface="Times New Roman" pitchFamily="16" charset="0"/>
                <a:cs typeface="Times New Roman" pitchFamily="16" charset="0"/>
              </a:rPr>
              <a:t>✓ Neural networks </a:t>
            </a:r>
          </a:p>
          <a:p>
            <a:pPr>
              <a:lnSpc>
                <a:spcPct val="150000"/>
              </a:lnSpc>
            </a:pPr>
            <a:r>
              <a:rPr lang="en-US" altLang="en-US" sz="2800">
                <a:solidFill>
                  <a:schemeClr val="tx1"/>
                </a:solidFill>
                <a:latin typeface="Times New Roman" pitchFamily="16" charset="0"/>
                <a:cs typeface="Times New Roman" pitchFamily="16" charset="0"/>
              </a:rPr>
              <a:t>✓ Control theory </a:t>
            </a:r>
          </a:p>
          <a:p>
            <a:pPr>
              <a:lnSpc>
                <a:spcPct val="150000"/>
              </a:lnSpc>
            </a:pPr>
            <a:r>
              <a:rPr lang="en-US" altLang="en-US" sz="2800">
                <a:solidFill>
                  <a:schemeClr val="tx1"/>
                </a:solidFill>
                <a:latin typeface="Times New Roman" pitchFamily="16" charset="0"/>
                <a:cs typeface="Times New Roman" pitchFamily="16" charset="0"/>
              </a:rPr>
              <a:t>✓ Languages </a:t>
            </a:r>
          </a:p>
          <a:p>
            <a:pPr>
              <a:lnSpc>
                <a:spcPct val="150000"/>
              </a:lnSpc>
            </a:pPr>
            <a:endParaRPr lang="en-US" altLang="en-US" sz="2800">
              <a:solidFill>
                <a:schemeClr val="tx1"/>
              </a:solidFill>
              <a:latin typeface="Times New Roman" pitchFamily="16" charset="0"/>
              <a:cs typeface="Times New Roman" pitchFamily="16" charset="0"/>
            </a:endParaRPr>
          </a:p>
        </p:txBody>
      </p:sp>
      <p:sp>
        <p:nvSpPr>
          <p:cNvPr id="48133" name="Rectangle 4"/>
          <p:cNvSpPr>
            <a:spLocks noChangeArrowheads="1"/>
          </p:cNvSpPr>
          <p:nvPr/>
        </p:nvSpPr>
        <p:spPr bwMode="auto">
          <a:xfrm>
            <a:off x="1168400" y="147638"/>
            <a:ext cx="2170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00" b="1" dirty="0">
                <a:latin typeface="+mn-lt"/>
                <a:cs typeface="Times New Roman" pitchFamily="16" charset="0"/>
              </a:rPr>
              <a:t>AI tools:</a:t>
            </a:r>
          </a:p>
        </p:txBody>
      </p:sp>
      <p:sp>
        <p:nvSpPr>
          <p:cNvPr id="3" name="Slide Number Placeholder 2"/>
          <p:cNvSpPr>
            <a:spLocks noGrp="1"/>
          </p:cNvSpPr>
          <p:nvPr>
            <p:ph type="sldNum" idx="10"/>
          </p:nvPr>
        </p:nvSpPr>
        <p:spPr/>
        <p:txBody>
          <a:bodyPr/>
          <a:lstStyle/>
          <a:p>
            <a:pPr>
              <a:defRPr/>
            </a:pPr>
            <a:fld id="{01C43323-4143-4FCA-BBA6-2D6582463DE0}" type="slidenum">
              <a:rPr lang="en-US" altLang="en-US" smtClean="0"/>
              <a:pPr>
                <a:defRPr/>
              </a:pPr>
              <a:t>90</a:t>
            </a:fld>
            <a:endParaRPr lang="en-US" altLang="en-US"/>
          </a:p>
        </p:txBody>
      </p:sp>
    </p:spTree>
    <p:extLst>
      <p:ext uri="{BB962C8B-B14F-4D97-AF65-F5344CB8AC3E}">
        <p14:creationId xmlns:p14="http://schemas.microsoft.com/office/powerpoint/2010/main" val="992065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ChangeArrowheads="1"/>
          </p:cNvSpPr>
          <p:nvPr/>
        </p:nvSpPr>
        <p:spPr bwMode="auto">
          <a:xfrm>
            <a:off x="1066800" y="152400"/>
            <a:ext cx="52677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3200" b="1" dirty="0">
                <a:latin typeface="+mn-lt"/>
              </a:rPr>
              <a:t>Simple AI application </a:t>
            </a:r>
          </a:p>
        </p:txBody>
      </p:sp>
      <p:sp>
        <p:nvSpPr>
          <p:cNvPr id="49157" name="Rectangle 5"/>
          <p:cNvSpPr>
            <a:spLocks noChangeArrowheads="1"/>
          </p:cNvSpPr>
          <p:nvPr/>
        </p:nvSpPr>
        <p:spPr bwMode="auto">
          <a:xfrm>
            <a:off x="427038" y="838200"/>
            <a:ext cx="8183562" cy="71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400">
                <a:solidFill>
                  <a:srgbClr val="00B0F0"/>
                </a:solidFill>
                <a:latin typeface="Times New Roman" pitchFamily="16" charset="0"/>
                <a:cs typeface="Times New Roman" pitchFamily="16" charset="0"/>
              </a:rPr>
              <a:t>1.Commuting </a:t>
            </a:r>
          </a:p>
          <a:p>
            <a:pPr lvl="1"/>
            <a:r>
              <a:rPr lang="en-US" altLang="en-US" sz="2400">
                <a:solidFill>
                  <a:srgbClr val="000000"/>
                </a:solidFill>
                <a:latin typeface="Times New Roman" pitchFamily="16" charset="0"/>
                <a:cs typeface="Times New Roman" pitchFamily="16" charset="0"/>
              </a:rPr>
              <a:t>➢ Google’s AI-Powered Predictions </a:t>
            </a:r>
          </a:p>
          <a:p>
            <a:pPr lvl="1"/>
            <a:r>
              <a:rPr lang="en-US" altLang="en-US" sz="2400">
                <a:solidFill>
                  <a:srgbClr val="000000"/>
                </a:solidFill>
                <a:latin typeface="Times New Roman" pitchFamily="16" charset="0"/>
                <a:cs typeface="Times New Roman" pitchFamily="16" charset="0"/>
              </a:rPr>
              <a:t>➢ Ridesharing Apps Like Uber and Lyft </a:t>
            </a:r>
          </a:p>
          <a:p>
            <a:pPr lvl="1"/>
            <a:r>
              <a:rPr lang="en-US" altLang="en-US" sz="2400">
                <a:solidFill>
                  <a:srgbClr val="000000"/>
                </a:solidFill>
                <a:latin typeface="Times New Roman" pitchFamily="16" charset="0"/>
                <a:cs typeface="Times New Roman" pitchFamily="16" charset="0"/>
              </a:rPr>
              <a:t>➢ Commercial Flights Use an AI Autopilot</a:t>
            </a:r>
          </a:p>
          <a:p>
            <a:r>
              <a:rPr lang="en-US" altLang="en-US" sz="2400">
                <a:solidFill>
                  <a:srgbClr val="00B0F0"/>
                </a:solidFill>
                <a:latin typeface="Times New Roman" pitchFamily="16" charset="0"/>
                <a:cs typeface="Times New Roman" pitchFamily="16" charset="0"/>
              </a:rPr>
              <a:t>2.Email  </a:t>
            </a:r>
          </a:p>
          <a:p>
            <a:pPr lvl="1"/>
            <a:r>
              <a:rPr lang="en-US" altLang="en-US" sz="2400">
                <a:solidFill>
                  <a:schemeClr val="tx1"/>
                </a:solidFill>
                <a:latin typeface="Times New Roman" pitchFamily="16" charset="0"/>
                <a:cs typeface="Times New Roman" pitchFamily="16" charset="0"/>
              </a:rPr>
              <a:t>➢ Spam Filters </a:t>
            </a:r>
          </a:p>
          <a:p>
            <a:pPr lvl="1"/>
            <a:r>
              <a:rPr lang="en-US" altLang="en-US" sz="2400">
                <a:solidFill>
                  <a:schemeClr val="tx1"/>
                </a:solidFill>
                <a:latin typeface="Times New Roman" pitchFamily="16" charset="0"/>
                <a:cs typeface="Times New Roman" pitchFamily="16" charset="0"/>
              </a:rPr>
              <a:t>➢ Smart Email Categorization</a:t>
            </a:r>
          </a:p>
          <a:p>
            <a:r>
              <a:rPr lang="en-US" altLang="en-US" sz="2400">
                <a:solidFill>
                  <a:srgbClr val="00B0F0"/>
                </a:solidFill>
                <a:latin typeface="Times New Roman" pitchFamily="16" charset="0"/>
                <a:cs typeface="Times New Roman" pitchFamily="16" charset="0"/>
              </a:rPr>
              <a:t>3.Social Networking </a:t>
            </a:r>
          </a:p>
          <a:p>
            <a:r>
              <a:rPr lang="en-US" altLang="en-US" sz="2400">
                <a:solidFill>
                  <a:srgbClr val="00B0F0"/>
                </a:solidFill>
                <a:latin typeface="Times New Roman" pitchFamily="16" charset="0"/>
                <a:cs typeface="Times New Roman" pitchFamily="16" charset="0"/>
              </a:rPr>
              <a:t>4.Online Shopping </a:t>
            </a:r>
          </a:p>
          <a:p>
            <a:r>
              <a:rPr lang="en-US" altLang="en-US" sz="2400">
                <a:solidFill>
                  <a:srgbClr val="00B0F0"/>
                </a:solidFill>
                <a:latin typeface="Times New Roman" pitchFamily="16" charset="0"/>
                <a:cs typeface="Times New Roman" pitchFamily="16" charset="0"/>
              </a:rPr>
              <a:t>5.Mobile Use  </a:t>
            </a:r>
          </a:p>
          <a:p>
            <a:pPr lvl="1"/>
            <a:r>
              <a:rPr lang="en-US" altLang="en-US" sz="2400">
                <a:solidFill>
                  <a:schemeClr val="tx1"/>
                </a:solidFill>
                <a:latin typeface="Times New Roman" pitchFamily="16" charset="0"/>
                <a:cs typeface="Times New Roman" pitchFamily="16" charset="0"/>
              </a:rPr>
              <a:t>➢ Voice-to-Text </a:t>
            </a:r>
          </a:p>
          <a:p>
            <a:pPr lvl="1"/>
            <a:r>
              <a:rPr lang="en-US" altLang="en-US" sz="2400">
                <a:solidFill>
                  <a:schemeClr val="tx1"/>
                </a:solidFill>
                <a:latin typeface="Times New Roman" pitchFamily="16" charset="0"/>
                <a:cs typeface="Times New Roman" pitchFamily="16" charset="0"/>
              </a:rPr>
              <a:t>➢ Smart Personal Assistants(Siri and Google Now)</a:t>
            </a:r>
          </a:p>
          <a:p>
            <a:pPr lvl="1"/>
            <a:r>
              <a:rPr lang="en-US" altLang="en-US" sz="2400">
                <a:solidFill>
                  <a:schemeClr val="tx1"/>
                </a:solidFill>
                <a:latin typeface="Times New Roman" pitchFamily="16" charset="0"/>
                <a:cs typeface="Times New Roman" pitchFamily="16" charset="0"/>
              </a:rPr>
              <a:t>➢ Alexa, an AI-powered personal assistant that accepts voice commands to create to-do lists, order items online, set reminders, and answer questions </a:t>
            </a:r>
          </a:p>
          <a:p>
            <a:endParaRPr lang="en-US" altLang="en-US" sz="2400">
              <a:solidFill>
                <a:schemeClr val="tx1"/>
              </a:solidFill>
              <a:latin typeface="Times New Roman" pitchFamily="16" charset="0"/>
              <a:cs typeface="Times New Roman" pitchFamily="16" charset="0"/>
            </a:endParaRPr>
          </a:p>
          <a:p>
            <a:endParaRPr lang="en-US" altLang="en-US" sz="2400">
              <a:solidFill>
                <a:schemeClr val="tx1"/>
              </a:solidFill>
              <a:latin typeface="Times New Roman" pitchFamily="16" charset="0"/>
              <a:cs typeface="Times New Roman" pitchFamily="16" charset="0"/>
            </a:endParaRPr>
          </a:p>
          <a:p>
            <a:endParaRPr lang="en-US" altLang="en-US" sz="2400">
              <a:solidFill>
                <a:srgbClr val="00B0F0"/>
              </a:solidFill>
              <a:latin typeface="Times New Roman" pitchFamily="16" charset="0"/>
              <a:cs typeface="Times New Roman" pitchFamily="16" charset="0"/>
            </a:endParaRPr>
          </a:p>
          <a:p>
            <a:endParaRPr lang="en-US" altLang="en-US" sz="2400">
              <a:solidFill>
                <a:srgbClr val="000000"/>
              </a:solidFill>
              <a:latin typeface="Times New Roman" pitchFamily="16" charset="0"/>
              <a:cs typeface="Times New Roman" pitchFamily="16" charset="0"/>
            </a:endParaRPr>
          </a:p>
        </p:txBody>
      </p:sp>
      <p:sp>
        <p:nvSpPr>
          <p:cNvPr id="3" name="Slide Number Placeholder 2"/>
          <p:cNvSpPr>
            <a:spLocks noGrp="1"/>
          </p:cNvSpPr>
          <p:nvPr>
            <p:ph type="sldNum" idx="10"/>
          </p:nvPr>
        </p:nvSpPr>
        <p:spPr/>
        <p:txBody>
          <a:bodyPr/>
          <a:lstStyle/>
          <a:p>
            <a:pPr>
              <a:defRPr/>
            </a:pPr>
            <a:fld id="{01C43323-4143-4FCA-BBA6-2D6582463DE0}" type="slidenum">
              <a:rPr lang="en-US" altLang="en-US" smtClean="0"/>
              <a:pPr>
                <a:defRPr/>
              </a:pPr>
              <a:t>91</a:t>
            </a:fld>
            <a:endParaRPr lang="en-US" altLang="en-US"/>
          </a:p>
        </p:txBody>
      </p:sp>
    </p:spTree>
    <p:extLst>
      <p:ext uri="{BB962C8B-B14F-4D97-AF65-F5344CB8AC3E}">
        <p14:creationId xmlns:p14="http://schemas.microsoft.com/office/powerpoint/2010/main" val="1854215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p>
            <a:pPr>
              <a:defRPr/>
            </a:pPr>
            <a:fld id="{23927DAE-7FE1-496D-B865-96B19C50033B}" type="slidenum">
              <a:rPr lang="en-US" altLang="en-US" smtClean="0"/>
              <a:pPr>
                <a:defRPr/>
              </a:pPr>
              <a:t>92</a:t>
            </a:fld>
            <a:endParaRPr lang="en-US" altLang="en-US"/>
          </a:p>
        </p:txBody>
      </p:sp>
      <p:sp>
        <p:nvSpPr>
          <p:cNvPr id="4" name="Rectangle 3"/>
          <p:cNvSpPr/>
          <p:nvPr/>
        </p:nvSpPr>
        <p:spPr>
          <a:xfrm rot="21002499">
            <a:off x="1328741" y="2965131"/>
            <a:ext cx="6172200" cy="923330"/>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End of Chapter 3</a:t>
            </a:r>
          </a:p>
        </p:txBody>
      </p:sp>
    </p:spTree>
    <p:extLst>
      <p:ext uri="{BB962C8B-B14F-4D97-AF65-F5344CB8AC3E}">
        <p14:creationId xmlns:p14="http://schemas.microsoft.com/office/powerpoint/2010/main" val="3862448393"/>
      </p:ext>
    </p:extLst>
  </p:cSld>
  <p:clrMapOvr>
    <a:masterClrMapping/>
  </p:clrMapOvr>
</p:sld>
</file>

<file path=ppt/theme/theme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Verdana"/>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1805</TotalTime>
  <Words>6308</Words>
  <Application>Microsoft Office PowerPoint</Application>
  <PresentationFormat>On-screen Show (4:3)</PresentationFormat>
  <Paragraphs>762</Paragraphs>
  <Slides>92</Slides>
  <Notes>5</Notes>
  <HiddenSlides>0</HiddenSlides>
  <MMClips>0</MMClips>
  <ScaleCrop>false</ScaleCrop>
  <HeadingPairs>
    <vt:vector size="8" baseType="variant">
      <vt:variant>
        <vt:lpstr>Fonts Used</vt:lpstr>
      </vt:variant>
      <vt:variant>
        <vt:i4>5</vt:i4>
      </vt:variant>
      <vt:variant>
        <vt:lpstr>Theme</vt:lpstr>
      </vt:variant>
      <vt:variant>
        <vt:i4>12</vt:i4>
      </vt:variant>
      <vt:variant>
        <vt:lpstr>Embedded OLE Servers</vt:lpstr>
      </vt:variant>
      <vt:variant>
        <vt:i4>0</vt:i4>
      </vt:variant>
      <vt:variant>
        <vt:lpstr>Slide Titles</vt:lpstr>
      </vt:variant>
      <vt:variant>
        <vt:i4>92</vt:i4>
      </vt:variant>
    </vt:vector>
  </HeadingPairs>
  <TitlesOfParts>
    <vt:vector size="109" baseType="lpstr">
      <vt:lpstr>Arial</vt:lpstr>
      <vt:lpstr>Courier New</vt:lpstr>
      <vt:lpstr>Times New Roman</vt:lpstr>
      <vt:lpstr>Verdana</vt:lpstr>
      <vt:lpstr>Wingdings</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Introduction to Emerging Technologies (CoSc1012)</vt:lpstr>
      <vt:lpstr>Chapter 1: Introduction to Emerging Technologies</vt:lpstr>
      <vt:lpstr>Chapter Outline </vt:lpstr>
      <vt:lpstr>Evolution of Technologies</vt:lpstr>
      <vt:lpstr>Evolution of Technologies(cont..)</vt:lpstr>
      <vt:lpstr>Evolution of Technologies(cont..)</vt:lpstr>
      <vt:lpstr>Introduction to the Industrial Revolution (IR)</vt:lpstr>
      <vt:lpstr>Introduction to the Industrial Revolution (IR)</vt:lpstr>
      <vt:lpstr>The Most Important Inventions of the Industrial Revolution</vt:lpstr>
      <vt:lpstr>Historical Background of IR</vt:lpstr>
      <vt:lpstr>Industrial Revolution (IR 1.0)</vt:lpstr>
      <vt:lpstr>Industrial Revolution (IR 2.0)</vt:lpstr>
      <vt:lpstr>Industrial Revolution (IR 3.0)</vt:lpstr>
      <vt:lpstr>Industrial Revolution (IR 3.0)</vt:lpstr>
      <vt:lpstr>Industrial Revolution (IR 4.0)</vt:lpstr>
      <vt:lpstr>Industrial Revolution (IR 4.0)</vt:lpstr>
      <vt:lpstr>Industrial Revolution (IR 4.0)</vt:lpstr>
      <vt:lpstr>Role of Data for Emerging Technologies</vt:lpstr>
      <vt:lpstr>Role of Data for Emerging Technologies</vt:lpstr>
      <vt:lpstr>Enabling devices and network (Programmable devices)</vt:lpstr>
      <vt:lpstr>Enabling devices and network (Programmable devices)</vt:lpstr>
      <vt:lpstr>Enabling devices and network (Programmable devices)</vt:lpstr>
      <vt:lpstr>List of some Programmable devices</vt:lpstr>
      <vt:lpstr>List of some Programmable devices</vt:lpstr>
      <vt:lpstr>Human to Machine Interaction</vt:lpstr>
      <vt:lpstr>Human to Machine Interaction</vt:lpstr>
      <vt:lpstr>Disciplines Contributing to (HCI)</vt:lpstr>
      <vt:lpstr>Future Trends in Emerging Technologies</vt:lpstr>
      <vt:lpstr>Some emerging technologies that will shape the future of you and your business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Artificial Intelligence?</vt:lpstr>
      <vt:lpstr>PowerPoint Presentation</vt:lpstr>
      <vt:lpstr>Cont.. </vt:lpstr>
      <vt:lpstr>PowerPoint Presentation</vt:lpstr>
      <vt:lpstr>Cont.. </vt:lpstr>
      <vt:lpstr>Class  Exercise : Getting Aid from Google Assistant</vt:lpstr>
      <vt:lpstr>PowerPoint Presentation</vt:lpstr>
      <vt:lpstr>Cont.. </vt:lpstr>
      <vt:lpstr>PowerPoint Presentation</vt:lpstr>
      <vt:lpstr>Advantage Vs. Disadvantage of AI</vt:lpstr>
      <vt:lpstr>PowerPoint Presentation</vt:lpstr>
      <vt:lpstr>PowerPoint Presentation</vt:lpstr>
      <vt:lpstr>Assignment </vt:lpstr>
      <vt:lpstr>Levels of AI</vt:lpstr>
      <vt:lpstr>Stage 1 – Rule-Based Systems</vt:lpstr>
      <vt:lpstr>Stage 2– Context Awareness and Retention</vt:lpstr>
      <vt:lpstr>Stage 3 – Domain-Specific Expertise</vt:lpstr>
      <vt:lpstr>Stage 4 – Reasoning Machines</vt:lpstr>
      <vt:lpstr>Stage 5 – Self Aware Systems</vt:lpstr>
      <vt:lpstr>Stage 6: Artificial Super Intelligence (ASI)</vt:lpstr>
      <vt:lpstr>Stage 7 – Singularity and Transcendence</vt:lpstr>
      <vt:lpstr>Stage 7 – Singularity and Transcendence</vt:lpstr>
      <vt:lpstr>PowerPoint Presentation</vt:lpstr>
      <vt:lpstr>Type of AI</vt:lpstr>
      <vt:lpstr>Type of AI</vt:lpstr>
      <vt:lpstr>Type of AI</vt:lpstr>
      <vt:lpstr>How Human Thinks?</vt:lpstr>
      <vt:lpstr>Mapping human thinking to AI components </vt:lpstr>
      <vt:lpstr>Influencers of AI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Samywarra</dc:creator>
  <cp:lastModifiedBy>werkineh Eshete</cp:lastModifiedBy>
  <cp:revision>172</cp:revision>
  <cp:lastPrinted>2020-03-03T11:51:58Z</cp:lastPrinted>
  <dcterms:created xsi:type="dcterms:W3CDTF">2015-01-06T07:55:13Z</dcterms:created>
  <dcterms:modified xsi:type="dcterms:W3CDTF">2021-01-13T15:26:39Z</dcterms:modified>
</cp:coreProperties>
</file>